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Lst>
  <p:sldIdLst>
    <p:sldId id="256" r:id="rId6"/>
    <p:sldId id="275" r:id="rId7"/>
    <p:sldId id="259" r:id="rId8"/>
    <p:sldId id="260" r:id="rId9"/>
    <p:sldId id="261" r:id="rId10"/>
    <p:sldId id="257" r:id="rId11"/>
    <p:sldId id="262" r:id="rId12"/>
    <p:sldId id="263" r:id="rId13"/>
    <p:sldId id="264" r:id="rId14"/>
    <p:sldId id="265" r:id="rId15"/>
    <p:sldId id="266" r:id="rId16"/>
    <p:sldId id="267" r:id="rId17"/>
    <p:sldId id="268" r:id="rId18"/>
    <p:sldId id="269" r:id="rId19"/>
    <p:sldId id="258" r:id="rId20"/>
    <p:sldId id="271" r:id="rId21"/>
    <p:sldId id="297" r:id="rId22"/>
    <p:sldId id="277" r:id="rId23"/>
    <p:sldId id="278" r:id="rId24"/>
    <p:sldId id="293" r:id="rId25"/>
    <p:sldId id="294" r:id="rId26"/>
    <p:sldId id="295" r:id="rId27"/>
    <p:sldId id="296" r:id="rId28"/>
    <p:sldId id="300" r:id="rId29"/>
    <p:sldId id="301" r:id="rId30"/>
    <p:sldId id="283" r:id="rId31"/>
    <p:sldId id="284" r:id="rId32"/>
    <p:sldId id="305" r:id="rId33"/>
    <p:sldId id="306" r:id="rId34"/>
    <p:sldId id="307" r:id="rId35"/>
    <p:sldId id="308" r:id="rId36"/>
    <p:sldId id="287" r:id="rId37"/>
    <p:sldId id="288" r:id="rId38"/>
    <p:sldId id="289" r:id="rId39"/>
    <p:sldId id="290" r:id="rId40"/>
    <p:sldId id="291" r:id="rId41"/>
    <p:sldId id="309" r:id="rId42"/>
    <p:sldId id="29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4660"/>
  </p:normalViewPr>
  <p:slideViewPr>
    <p:cSldViewPr>
      <p:cViewPr>
        <p:scale>
          <a:sx n="80" d="100"/>
          <a:sy n="80" d="100"/>
        </p:scale>
        <p:origin x="-1320"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E319D02-3CEA-4858-9616-7006E7376C44}" type="datetimeFigureOut">
              <a:rPr lang="en-AU" smtClean="0"/>
              <a:t>18/04/2019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579F56-CCF4-4230-AA0A-77BE7306F121}" type="slidenum">
              <a:rPr lang="en-AU" smtClean="0"/>
              <a:t>‹#›</a:t>
            </a:fld>
            <a:endParaRPr lang="en-AU"/>
          </a:p>
        </p:txBody>
      </p:sp>
    </p:spTree>
    <p:extLst>
      <p:ext uri="{BB962C8B-B14F-4D97-AF65-F5344CB8AC3E}">
        <p14:creationId xmlns:p14="http://schemas.microsoft.com/office/powerpoint/2010/main" val="210465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E319D02-3CEA-4858-9616-7006E7376C44}" type="datetimeFigureOut">
              <a:rPr lang="en-AU" smtClean="0"/>
              <a:t>18/04/2019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579F56-CCF4-4230-AA0A-77BE7306F121}" type="slidenum">
              <a:rPr lang="en-AU" smtClean="0"/>
              <a:t>‹#›</a:t>
            </a:fld>
            <a:endParaRPr lang="en-AU"/>
          </a:p>
        </p:txBody>
      </p:sp>
    </p:spTree>
    <p:extLst>
      <p:ext uri="{BB962C8B-B14F-4D97-AF65-F5344CB8AC3E}">
        <p14:creationId xmlns:p14="http://schemas.microsoft.com/office/powerpoint/2010/main" val="406739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E319D02-3CEA-4858-9616-7006E7376C44}" type="datetimeFigureOut">
              <a:rPr lang="en-AU" smtClean="0"/>
              <a:t>18/04/2019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579F56-CCF4-4230-AA0A-77BE7306F121}" type="slidenum">
              <a:rPr lang="en-AU" smtClean="0"/>
              <a:t>‹#›</a:t>
            </a:fld>
            <a:endParaRPr lang="en-AU"/>
          </a:p>
        </p:txBody>
      </p:sp>
    </p:spTree>
    <p:extLst>
      <p:ext uri="{BB962C8B-B14F-4D97-AF65-F5344CB8AC3E}">
        <p14:creationId xmlns:p14="http://schemas.microsoft.com/office/powerpoint/2010/main" val="4185527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4/18/2019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322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4/18/2019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54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4/18/2019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577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4/18/2019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777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4/18/2019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48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4/18/2019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026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4/18/2019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29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4/18/2019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91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E319D02-3CEA-4858-9616-7006E7376C44}" type="datetimeFigureOut">
              <a:rPr lang="en-AU" smtClean="0"/>
              <a:t>18/04/2019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579F56-CCF4-4230-AA0A-77BE7306F121}" type="slidenum">
              <a:rPr lang="en-AU" smtClean="0"/>
              <a:t>‹#›</a:t>
            </a:fld>
            <a:endParaRPr lang="en-AU"/>
          </a:p>
        </p:txBody>
      </p:sp>
    </p:spTree>
    <p:extLst>
      <p:ext uri="{BB962C8B-B14F-4D97-AF65-F5344CB8AC3E}">
        <p14:creationId xmlns:p14="http://schemas.microsoft.com/office/powerpoint/2010/main" val="3923736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4/18/2019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818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4/18/2019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432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4/18/2019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80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18/04/2019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3611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18/04/2019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5060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18/04/2019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68513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18/04/2019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03451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7C6545E-80C5-49B1-8C5A-35BECA499071}" type="datetimeFigureOut">
              <a:rPr lang="ms-MY" smtClean="0">
                <a:solidFill>
                  <a:prstClr val="black">
                    <a:tint val="75000"/>
                  </a:prstClr>
                </a:solidFill>
              </a:rPr>
              <a:pPr/>
              <a:t>18/04/2019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42126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7C6545E-80C5-49B1-8C5A-35BECA499071}" type="datetimeFigureOut">
              <a:rPr lang="ms-MY" smtClean="0">
                <a:solidFill>
                  <a:prstClr val="black">
                    <a:tint val="75000"/>
                  </a:prstClr>
                </a:solidFill>
              </a:rPr>
              <a:pPr/>
              <a:t>18/04/2019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89756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6545E-80C5-49B1-8C5A-35BECA499071}" type="datetimeFigureOut">
              <a:rPr lang="ms-MY" smtClean="0">
                <a:solidFill>
                  <a:prstClr val="black">
                    <a:tint val="75000"/>
                  </a:prstClr>
                </a:solidFill>
              </a:rPr>
              <a:pPr/>
              <a:t>18/04/2019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9813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319D02-3CEA-4858-9616-7006E7376C44}" type="datetimeFigureOut">
              <a:rPr lang="en-AU" smtClean="0"/>
              <a:t>18/04/2019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579F56-CCF4-4230-AA0A-77BE7306F121}" type="slidenum">
              <a:rPr lang="en-AU" smtClean="0"/>
              <a:t>‹#›</a:t>
            </a:fld>
            <a:endParaRPr lang="en-AU"/>
          </a:p>
        </p:txBody>
      </p:sp>
    </p:spTree>
    <p:extLst>
      <p:ext uri="{BB962C8B-B14F-4D97-AF65-F5344CB8AC3E}">
        <p14:creationId xmlns:p14="http://schemas.microsoft.com/office/powerpoint/2010/main" val="61919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18/04/2019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19776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18/04/2019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05662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18/04/2019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69045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18/04/2019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58840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634E253-4CB5-46BB-A772-BFD1C66B4DA1}" type="datetimeFigureOut">
              <a:rPr lang="en-AU"/>
              <a:pPr>
                <a:defRPr/>
              </a:pPr>
              <a:t>18/04/2019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DA4CCEA5-25BF-4655-896A-C5B6434E6292}" type="slidenum">
              <a:rPr lang="en-AU"/>
              <a:pPr>
                <a:defRPr/>
              </a:pPr>
              <a:t>‹#›</a:t>
            </a:fld>
            <a:endParaRPr lang="en-AU"/>
          </a:p>
        </p:txBody>
      </p:sp>
    </p:spTree>
    <p:extLst>
      <p:ext uri="{BB962C8B-B14F-4D97-AF65-F5344CB8AC3E}">
        <p14:creationId xmlns:p14="http://schemas.microsoft.com/office/powerpoint/2010/main" val="758772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BE3E3C1D-93EF-4AF3-86D6-B553BB02257C}" type="datetimeFigureOut">
              <a:rPr lang="en-AU"/>
              <a:pPr>
                <a:defRPr/>
              </a:pPr>
              <a:t>18/04/2019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FB128-C0CF-40E6-A657-7B6749A04E8D}" type="slidenum">
              <a:rPr lang="en-AU"/>
              <a:pPr>
                <a:defRPr/>
              </a:pPr>
              <a:t>‹#›</a:t>
            </a:fld>
            <a:endParaRPr lang="en-AU"/>
          </a:p>
        </p:txBody>
      </p:sp>
    </p:spTree>
    <p:extLst>
      <p:ext uri="{BB962C8B-B14F-4D97-AF65-F5344CB8AC3E}">
        <p14:creationId xmlns:p14="http://schemas.microsoft.com/office/powerpoint/2010/main" val="2996696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42FCC47-E82F-4337-A14A-888D552DAFFA}" type="datetimeFigureOut">
              <a:rPr lang="en-AU"/>
              <a:pPr>
                <a:defRPr/>
              </a:pPr>
              <a:t>18/04/2019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039126-2932-4EAD-99C5-37F8345E914D}" type="slidenum">
              <a:rPr lang="en-AU"/>
              <a:pPr>
                <a:defRPr/>
              </a:pPr>
              <a:t>‹#›</a:t>
            </a:fld>
            <a:endParaRPr lang="en-AU"/>
          </a:p>
        </p:txBody>
      </p:sp>
    </p:spTree>
    <p:extLst>
      <p:ext uri="{BB962C8B-B14F-4D97-AF65-F5344CB8AC3E}">
        <p14:creationId xmlns:p14="http://schemas.microsoft.com/office/powerpoint/2010/main" val="2139429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2109924-8365-4BDD-9CC7-8D8CC48B4F67}" type="datetimeFigureOut">
              <a:rPr lang="en-AU"/>
              <a:pPr>
                <a:defRPr/>
              </a:pPr>
              <a:t>18/04/2019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3C6DD17C-AFBD-4424-8393-00D927B931C1}" type="slidenum">
              <a:rPr lang="en-AU"/>
              <a:pPr>
                <a:defRPr/>
              </a:pPr>
              <a:t>‹#›</a:t>
            </a:fld>
            <a:endParaRPr lang="en-AU"/>
          </a:p>
        </p:txBody>
      </p:sp>
    </p:spTree>
    <p:extLst>
      <p:ext uri="{BB962C8B-B14F-4D97-AF65-F5344CB8AC3E}">
        <p14:creationId xmlns:p14="http://schemas.microsoft.com/office/powerpoint/2010/main" val="2448606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494E52F-D2C2-4EED-BA68-4A8A559F3419}" type="datetimeFigureOut">
              <a:rPr lang="en-AU"/>
              <a:pPr>
                <a:defRPr/>
              </a:pPr>
              <a:t>18/04/2019</a:t>
            </a:fld>
            <a:endParaRPr lang="en-AU"/>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1C735BE-2474-44FD-BEE0-8BD0C3766884}" type="slidenum">
              <a:rPr lang="en-AU"/>
              <a:pPr>
                <a:defRPr/>
              </a:pPr>
              <a:t>‹#›</a:t>
            </a:fld>
            <a:endParaRPr lang="en-AU"/>
          </a:p>
        </p:txBody>
      </p:sp>
    </p:spTree>
    <p:extLst>
      <p:ext uri="{BB962C8B-B14F-4D97-AF65-F5344CB8AC3E}">
        <p14:creationId xmlns:p14="http://schemas.microsoft.com/office/powerpoint/2010/main" val="3311846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474247-8541-48EA-8088-854E73A0ADBD}" type="datetimeFigureOut">
              <a:rPr lang="en-AU"/>
              <a:pPr>
                <a:defRPr/>
              </a:pPr>
              <a:t>18/04/2019</a:t>
            </a:fld>
            <a:endParaRPr lang="en-AU"/>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4AE60D7-53DC-4170-8E6B-BCF77EF1A1F5}" type="slidenum">
              <a:rPr lang="en-AU"/>
              <a:pPr>
                <a:defRPr/>
              </a:pPr>
              <a:t>‹#›</a:t>
            </a:fld>
            <a:endParaRPr lang="en-AU"/>
          </a:p>
        </p:txBody>
      </p:sp>
    </p:spTree>
    <p:extLst>
      <p:ext uri="{BB962C8B-B14F-4D97-AF65-F5344CB8AC3E}">
        <p14:creationId xmlns:p14="http://schemas.microsoft.com/office/powerpoint/2010/main" val="104576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E319D02-3CEA-4858-9616-7006E7376C44}" type="datetimeFigureOut">
              <a:rPr lang="en-AU" smtClean="0"/>
              <a:t>18/04/2019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579F56-CCF4-4230-AA0A-77BE7306F121}" type="slidenum">
              <a:rPr lang="en-AU" smtClean="0"/>
              <a:t>‹#›</a:t>
            </a:fld>
            <a:endParaRPr lang="en-AU"/>
          </a:p>
        </p:txBody>
      </p:sp>
    </p:spTree>
    <p:extLst>
      <p:ext uri="{BB962C8B-B14F-4D97-AF65-F5344CB8AC3E}">
        <p14:creationId xmlns:p14="http://schemas.microsoft.com/office/powerpoint/2010/main" val="310755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39A64CE5-D00F-42F6-B35F-079CB3920FEB}" type="datetimeFigureOut">
              <a:rPr lang="en-AU"/>
              <a:pPr>
                <a:defRPr/>
              </a:pPr>
              <a:t>18/04/2019</a:t>
            </a:fld>
            <a:endParaRPr lang="en-AU"/>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E7D7BD7-26A7-42F5-858A-8C379118390A}" type="slidenum">
              <a:rPr lang="en-AU"/>
              <a:pPr>
                <a:defRPr/>
              </a:pPr>
              <a:t>‹#›</a:t>
            </a:fld>
            <a:endParaRPr lang="en-AU"/>
          </a:p>
        </p:txBody>
      </p:sp>
    </p:spTree>
    <p:extLst>
      <p:ext uri="{BB962C8B-B14F-4D97-AF65-F5344CB8AC3E}">
        <p14:creationId xmlns:p14="http://schemas.microsoft.com/office/powerpoint/2010/main" val="3594827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2EB1266-7593-494C-BDC1-634F3D0DC45D}" type="datetimeFigureOut">
              <a:rPr lang="en-AU"/>
              <a:pPr>
                <a:defRPr/>
              </a:pPr>
              <a:t>18/04/2019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0891401-10A9-4546-9327-ADB95338A99B}" type="slidenum">
              <a:rPr lang="en-AU"/>
              <a:pPr>
                <a:defRPr/>
              </a:pPr>
              <a:t>‹#›</a:t>
            </a:fld>
            <a:endParaRPr lang="en-AU"/>
          </a:p>
        </p:txBody>
      </p:sp>
    </p:spTree>
    <p:extLst>
      <p:ext uri="{BB962C8B-B14F-4D97-AF65-F5344CB8AC3E}">
        <p14:creationId xmlns:p14="http://schemas.microsoft.com/office/powerpoint/2010/main" val="2323257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CF29AE9-8638-4F2D-9EC1-BD9C25EA3FF3}" type="datetimeFigureOut">
              <a:rPr lang="en-AU"/>
              <a:pPr>
                <a:defRPr/>
              </a:pPr>
              <a:t>18/04/2019</a:t>
            </a:fld>
            <a:endParaRPr lang="en-AU"/>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213BC8F-3F92-4F96-87C5-2F72ADF46B6C}" type="slidenum">
              <a:rPr lang="en-AU"/>
              <a:pPr>
                <a:defRPr/>
              </a:pPr>
              <a:t>‹#›</a:t>
            </a:fld>
            <a:endParaRPr lang="en-AU"/>
          </a:p>
        </p:txBody>
      </p:sp>
    </p:spTree>
    <p:extLst>
      <p:ext uri="{BB962C8B-B14F-4D97-AF65-F5344CB8AC3E}">
        <p14:creationId xmlns:p14="http://schemas.microsoft.com/office/powerpoint/2010/main" val="3252716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568D120-A1FE-4570-86DB-3670EB670E0D}" type="datetimeFigureOut">
              <a:rPr lang="en-AU"/>
              <a:pPr>
                <a:defRPr/>
              </a:pPr>
              <a:t>18/04/2019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8F18B17A-EFFA-4B70-8E52-E847FE2A35BF}" type="slidenum">
              <a:rPr lang="en-AU"/>
              <a:pPr>
                <a:defRPr/>
              </a:pPr>
              <a:t>‹#›</a:t>
            </a:fld>
            <a:endParaRPr lang="en-AU"/>
          </a:p>
        </p:txBody>
      </p:sp>
    </p:spTree>
    <p:extLst>
      <p:ext uri="{BB962C8B-B14F-4D97-AF65-F5344CB8AC3E}">
        <p14:creationId xmlns:p14="http://schemas.microsoft.com/office/powerpoint/2010/main" val="1146445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948622E-9975-4ADF-BF9D-8285F3E045F4}" type="datetimeFigureOut">
              <a:rPr lang="en-AU"/>
              <a:pPr>
                <a:defRPr/>
              </a:pPr>
              <a:t>18/04/2019</a:t>
            </a:fld>
            <a:endParaRPr lang="en-AU"/>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BBF47B-FB2A-409A-A8E2-1DBB7CA09886}" type="slidenum">
              <a:rPr lang="en-AU"/>
              <a:pPr>
                <a:defRPr/>
              </a:pPr>
              <a:t>‹#›</a:t>
            </a:fld>
            <a:endParaRPr lang="en-AU"/>
          </a:p>
        </p:txBody>
      </p:sp>
    </p:spTree>
    <p:extLst>
      <p:ext uri="{BB962C8B-B14F-4D97-AF65-F5344CB8AC3E}">
        <p14:creationId xmlns:p14="http://schemas.microsoft.com/office/powerpoint/2010/main" val="32248591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EBE6DC0-B901-422E-9E8F-D771A05D59E9}" type="datetimeFigureOut">
              <a:rPr lang="en-US"/>
              <a:pPr>
                <a:defRPr/>
              </a:pPr>
              <a:t>4/18/2019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BF7B297-00A8-4BFE-B045-F48D87D586BB}" type="slidenum">
              <a:rPr lang="en-US"/>
              <a:pPr>
                <a:defRPr/>
              </a:pPr>
              <a:t>‹#›</a:t>
            </a:fld>
            <a:endParaRPr lang="en-US"/>
          </a:p>
        </p:txBody>
      </p:sp>
    </p:spTree>
    <p:extLst>
      <p:ext uri="{BB962C8B-B14F-4D97-AF65-F5344CB8AC3E}">
        <p14:creationId xmlns:p14="http://schemas.microsoft.com/office/powerpoint/2010/main" val="2177141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CBD4D265-7354-4DD0-BCBB-A151E5BC4F6C}" type="datetimeFigureOut">
              <a:rPr lang="en-US"/>
              <a:pPr>
                <a:defRPr/>
              </a:pPr>
              <a:t>4/18/2019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3DA6C15-2898-43FF-B0B1-CD321AFA7D46}" type="slidenum">
              <a:rPr lang="en-US"/>
              <a:pPr>
                <a:defRPr/>
              </a:pPr>
              <a:t>‹#›</a:t>
            </a:fld>
            <a:endParaRPr lang="en-US"/>
          </a:p>
        </p:txBody>
      </p:sp>
    </p:spTree>
    <p:extLst>
      <p:ext uri="{BB962C8B-B14F-4D97-AF65-F5344CB8AC3E}">
        <p14:creationId xmlns:p14="http://schemas.microsoft.com/office/powerpoint/2010/main" val="3776306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3760D9F-36DA-4F31-B149-6F2A408E07E0}" type="datetimeFigureOut">
              <a:rPr lang="en-US"/>
              <a:pPr>
                <a:defRPr/>
              </a:pPr>
              <a:t>4/18/2019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6B7B9FF-962F-434E-86C9-7E399511D8B7}" type="slidenum">
              <a:rPr lang="en-US"/>
              <a:pPr>
                <a:defRPr/>
              </a:pPr>
              <a:t>‹#›</a:t>
            </a:fld>
            <a:endParaRPr lang="en-US"/>
          </a:p>
        </p:txBody>
      </p:sp>
    </p:spTree>
    <p:extLst>
      <p:ext uri="{BB962C8B-B14F-4D97-AF65-F5344CB8AC3E}">
        <p14:creationId xmlns:p14="http://schemas.microsoft.com/office/powerpoint/2010/main" val="571909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A16BBBB-525A-4F52-8748-4CEAA8105D8B}" type="datetimeFigureOut">
              <a:rPr lang="en-US"/>
              <a:pPr>
                <a:defRPr/>
              </a:pPr>
              <a:t>4/18/2019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4E300180-8DC4-47A8-87CC-80A1C1406338}" type="slidenum">
              <a:rPr lang="en-US"/>
              <a:pPr>
                <a:defRPr/>
              </a:pPr>
              <a:t>‹#›</a:t>
            </a:fld>
            <a:endParaRPr lang="en-US"/>
          </a:p>
        </p:txBody>
      </p:sp>
    </p:spTree>
    <p:extLst>
      <p:ext uri="{BB962C8B-B14F-4D97-AF65-F5344CB8AC3E}">
        <p14:creationId xmlns:p14="http://schemas.microsoft.com/office/powerpoint/2010/main" val="3034620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1C5115F-5546-44F0-B2C5-4B8127DE16EC}" type="datetimeFigureOut">
              <a:rPr lang="en-US"/>
              <a:pPr>
                <a:defRPr/>
              </a:pPr>
              <a:t>4/18/2019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9DAC141-B3C9-42FB-A89D-6078F35A366A}" type="slidenum">
              <a:rPr lang="en-US"/>
              <a:pPr>
                <a:defRPr/>
              </a:pPr>
              <a:t>‹#›</a:t>
            </a:fld>
            <a:endParaRPr lang="en-US"/>
          </a:p>
        </p:txBody>
      </p:sp>
    </p:spTree>
    <p:extLst>
      <p:ext uri="{BB962C8B-B14F-4D97-AF65-F5344CB8AC3E}">
        <p14:creationId xmlns:p14="http://schemas.microsoft.com/office/powerpoint/2010/main" val="307644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E319D02-3CEA-4858-9616-7006E7376C44}" type="datetimeFigureOut">
              <a:rPr lang="en-AU" smtClean="0"/>
              <a:t>18/04/2019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A579F56-CCF4-4230-AA0A-77BE7306F121}" type="slidenum">
              <a:rPr lang="en-AU" smtClean="0"/>
              <a:t>‹#›</a:t>
            </a:fld>
            <a:endParaRPr lang="en-AU"/>
          </a:p>
        </p:txBody>
      </p:sp>
    </p:spTree>
    <p:extLst>
      <p:ext uri="{BB962C8B-B14F-4D97-AF65-F5344CB8AC3E}">
        <p14:creationId xmlns:p14="http://schemas.microsoft.com/office/powerpoint/2010/main" val="2629890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C72B754-C04C-45C9-BF74-1A98E34DBEDC}" type="datetimeFigureOut">
              <a:rPr lang="en-US"/>
              <a:pPr>
                <a:defRPr/>
              </a:pPr>
              <a:t>4/18/2019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72F93C-1AE1-49BA-859B-F23B2163B0B1}" type="slidenum">
              <a:rPr lang="en-US"/>
              <a:pPr>
                <a:defRPr/>
              </a:pPr>
              <a:t>‹#›</a:t>
            </a:fld>
            <a:endParaRPr lang="en-US"/>
          </a:p>
        </p:txBody>
      </p:sp>
    </p:spTree>
    <p:extLst>
      <p:ext uri="{BB962C8B-B14F-4D97-AF65-F5344CB8AC3E}">
        <p14:creationId xmlns:p14="http://schemas.microsoft.com/office/powerpoint/2010/main" val="374669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E622253-A2FD-471F-83F2-4FBD811D03B2}" type="datetimeFigureOut">
              <a:rPr lang="en-US"/>
              <a:pPr>
                <a:defRPr/>
              </a:pPr>
              <a:t>4/18/2019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CE5D255-BC1D-4898-A372-D7AE90F18850}" type="slidenum">
              <a:rPr lang="en-US"/>
              <a:pPr>
                <a:defRPr/>
              </a:pPr>
              <a:t>‹#›</a:t>
            </a:fld>
            <a:endParaRPr lang="en-US"/>
          </a:p>
        </p:txBody>
      </p:sp>
    </p:spTree>
    <p:extLst>
      <p:ext uri="{BB962C8B-B14F-4D97-AF65-F5344CB8AC3E}">
        <p14:creationId xmlns:p14="http://schemas.microsoft.com/office/powerpoint/2010/main" val="3418524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18A91E6-DD77-4D1E-A74B-5BAB5C194C1D}" type="datetimeFigureOut">
              <a:rPr lang="en-US"/>
              <a:pPr>
                <a:defRPr/>
              </a:pPr>
              <a:t>4/18/2019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69CC2CD4-3D77-43E9-823D-54FC462A1B85}" type="slidenum">
              <a:rPr lang="en-US"/>
              <a:pPr>
                <a:defRPr/>
              </a:pPr>
              <a:t>‹#›</a:t>
            </a:fld>
            <a:endParaRPr lang="en-US"/>
          </a:p>
        </p:txBody>
      </p:sp>
    </p:spTree>
    <p:extLst>
      <p:ext uri="{BB962C8B-B14F-4D97-AF65-F5344CB8AC3E}">
        <p14:creationId xmlns:p14="http://schemas.microsoft.com/office/powerpoint/2010/main" val="32319257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59CBEF2F-2C43-4026-8F3A-132DA4152679}" type="datetimeFigureOut">
              <a:rPr lang="en-US"/>
              <a:pPr>
                <a:defRPr/>
              </a:pPr>
              <a:t>4/18/2019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F7394BC-C2BB-4F90-A0AA-B5144B370555}" type="slidenum">
              <a:rPr lang="en-US"/>
              <a:pPr>
                <a:defRPr/>
              </a:pPr>
              <a:t>‹#›</a:t>
            </a:fld>
            <a:endParaRPr lang="en-US"/>
          </a:p>
        </p:txBody>
      </p:sp>
    </p:spTree>
    <p:extLst>
      <p:ext uri="{BB962C8B-B14F-4D97-AF65-F5344CB8AC3E}">
        <p14:creationId xmlns:p14="http://schemas.microsoft.com/office/powerpoint/2010/main" val="26109847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7EBF8A7-757F-417C-8774-7518F4FE573F}" type="datetimeFigureOut">
              <a:rPr lang="en-US"/>
              <a:pPr>
                <a:defRPr/>
              </a:pPr>
              <a:t>4/18/2019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022F185-1CCF-4C49-971A-97543BE04869}" type="slidenum">
              <a:rPr lang="en-US"/>
              <a:pPr>
                <a:defRPr/>
              </a:pPr>
              <a:t>‹#›</a:t>
            </a:fld>
            <a:endParaRPr lang="en-US"/>
          </a:p>
        </p:txBody>
      </p:sp>
    </p:spTree>
    <p:extLst>
      <p:ext uri="{BB962C8B-B14F-4D97-AF65-F5344CB8AC3E}">
        <p14:creationId xmlns:p14="http://schemas.microsoft.com/office/powerpoint/2010/main" val="3812449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E45915-EFDA-40C1-9E8E-C29473530B00}" type="datetimeFigureOut">
              <a:rPr lang="en-US"/>
              <a:pPr>
                <a:defRPr/>
              </a:pPr>
              <a:t>4/18/2019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AEAB412-93E9-4786-8780-EA7B3D1324C2}" type="slidenum">
              <a:rPr lang="en-US"/>
              <a:pPr>
                <a:defRPr/>
              </a:pPr>
              <a:t>‹#›</a:t>
            </a:fld>
            <a:endParaRPr lang="en-US"/>
          </a:p>
        </p:txBody>
      </p:sp>
    </p:spTree>
    <p:extLst>
      <p:ext uri="{BB962C8B-B14F-4D97-AF65-F5344CB8AC3E}">
        <p14:creationId xmlns:p14="http://schemas.microsoft.com/office/powerpoint/2010/main" val="179225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E319D02-3CEA-4858-9616-7006E7376C44}" type="datetimeFigureOut">
              <a:rPr lang="en-AU" smtClean="0"/>
              <a:t>18/04/2019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A579F56-CCF4-4230-AA0A-77BE7306F121}" type="slidenum">
              <a:rPr lang="en-AU" smtClean="0"/>
              <a:t>‹#›</a:t>
            </a:fld>
            <a:endParaRPr lang="en-AU"/>
          </a:p>
        </p:txBody>
      </p:sp>
    </p:spTree>
    <p:extLst>
      <p:ext uri="{BB962C8B-B14F-4D97-AF65-F5344CB8AC3E}">
        <p14:creationId xmlns:p14="http://schemas.microsoft.com/office/powerpoint/2010/main" val="192858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19D02-3CEA-4858-9616-7006E7376C44}" type="datetimeFigureOut">
              <a:rPr lang="en-AU" smtClean="0"/>
              <a:t>18/04/2019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A579F56-CCF4-4230-AA0A-77BE7306F121}" type="slidenum">
              <a:rPr lang="en-AU" smtClean="0"/>
              <a:t>‹#›</a:t>
            </a:fld>
            <a:endParaRPr lang="en-AU"/>
          </a:p>
        </p:txBody>
      </p:sp>
    </p:spTree>
    <p:extLst>
      <p:ext uri="{BB962C8B-B14F-4D97-AF65-F5344CB8AC3E}">
        <p14:creationId xmlns:p14="http://schemas.microsoft.com/office/powerpoint/2010/main" val="312532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19D02-3CEA-4858-9616-7006E7376C44}" type="datetimeFigureOut">
              <a:rPr lang="en-AU" smtClean="0"/>
              <a:t>18/04/2019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579F56-CCF4-4230-AA0A-77BE7306F121}" type="slidenum">
              <a:rPr lang="en-AU" smtClean="0"/>
              <a:t>‹#›</a:t>
            </a:fld>
            <a:endParaRPr lang="en-AU"/>
          </a:p>
        </p:txBody>
      </p:sp>
    </p:spTree>
    <p:extLst>
      <p:ext uri="{BB962C8B-B14F-4D97-AF65-F5344CB8AC3E}">
        <p14:creationId xmlns:p14="http://schemas.microsoft.com/office/powerpoint/2010/main" val="355614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19D02-3CEA-4858-9616-7006E7376C44}" type="datetimeFigureOut">
              <a:rPr lang="en-AU" smtClean="0"/>
              <a:t>18/04/2019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579F56-CCF4-4230-AA0A-77BE7306F121}" type="slidenum">
              <a:rPr lang="en-AU" smtClean="0"/>
              <a:t>‹#›</a:t>
            </a:fld>
            <a:endParaRPr lang="en-AU"/>
          </a:p>
        </p:txBody>
      </p:sp>
    </p:spTree>
    <p:extLst>
      <p:ext uri="{BB962C8B-B14F-4D97-AF65-F5344CB8AC3E}">
        <p14:creationId xmlns:p14="http://schemas.microsoft.com/office/powerpoint/2010/main" val="312908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19D02-3CEA-4858-9616-7006E7376C44}" type="datetimeFigureOut">
              <a:rPr lang="en-AU" smtClean="0"/>
              <a:t>18/04/2019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79F56-CCF4-4230-AA0A-77BE7306F121}" type="slidenum">
              <a:rPr lang="en-AU" smtClean="0"/>
              <a:t>‹#›</a:t>
            </a:fld>
            <a:endParaRPr lang="en-AU"/>
          </a:p>
        </p:txBody>
      </p:sp>
    </p:spTree>
    <p:extLst>
      <p:ext uri="{BB962C8B-B14F-4D97-AF65-F5344CB8AC3E}">
        <p14:creationId xmlns:p14="http://schemas.microsoft.com/office/powerpoint/2010/main" val="397607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4/18/2019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18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6545E-80C5-49B1-8C5A-35BECA499071}" type="datetimeFigureOut">
              <a:rPr lang="ms-MY" smtClean="0">
                <a:solidFill>
                  <a:prstClr val="black">
                    <a:tint val="75000"/>
                  </a:prstClr>
                </a:solidFill>
              </a:rPr>
              <a:pPr/>
              <a:t>18/04/2019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983338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B993AE2-C212-4D95-9716-D52CDE34FDEA}" type="datetimeFigureOut">
              <a:rPr lang="en-AU"/>
              <a:pPr>
                <a:defRPr/>
              </a:pPr>
              <a:t>18/04/2019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768B09-C9C5-471E-AFD2-13C8AB53B994}" type="slidenum">
              <a:rPr lang="en-AU"/>
              <a:pPr>
                <a:defRPr/>
              </a:pPr>
              <a:t>‹#›</a:t>
            </a:fld>
            <a:endParaRPr lang="en-AU"/>
          </a:p>
        </p:txBody>
      </p:sp>
    </p:spTree>
    <p:extLst>
      <p:ext uri="{BB962C8B-B14F-4D97-AF65-F5344CB8AC3E}">
        <p14:creationId xmlns:p14="http://schemas.microsoft.com/office/powerpoint/2010/main" val="1330999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0DF587A4-8C1C-4469-9F3A-6BFB5DC7C2B3}" type="datetimeFigureOut">
              <a:rPr lang="en-US"/>
              <a:pPr>
                <a:defRPr/>
              </a:pPr>
              <a:t>4/18/2019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98BE4BA-68CC-4376-AA73-1D1B0CC85450}" type="slidenum">
              <a:rPr lang="en-US"/>
              <a:pPr>
                <a:defRPr/>
              </a:pPr>
              <a:t>‹#›</a:t>
            </a:fld>
            <a:endParaRPr lang="en-US"/>
          </a:p>
        </p:txBody>
      </p:sp>
    </p:spTree>
    <p:extLst>
      <p:ext uri="{BB962C8B-B14F-4D97-AF65-F5344CB8AC3E}">
        <p14:creationId xmlns:p14="http://schemas.microsoft.com/office/powerpoint/2010/main" val="39693887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2" y="0"/>
            <a:ext cx="9118147" cy="684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14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7883" y="260648"/>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Pemerhatian</a:t>
            </a:r>
            <a:r>
              <a:rPr lang="en-US" sz="30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Isu</a:t>
            </a:r>
            <a:r>
              <a:rPr lang="en-US" sz="30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endParaRPr lang="ms-MY"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5" name="Rectangle 14"/>
          <p:cNvSpPr/>
          <p:nvPr/>
        </p:nvSpPr>
        <p:spPr>
          <a:xfrm>
            <a:off x="755576" y="1340768"/>
            <a:ext cx="7848872" cy="136815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Isu Kebersihan Di Masjid Dan Tempat Awam Berpunca Daripada Sikap Tidak Bertanggungjawab </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6" name="Rectangle 15"/>
          <p:cNvSpPr/>
          <p:nvPr/>
        </p:nvSpPr>
        <p:spPr>
          <a:xfrm>
            <a:off x="467544" y="4293096"/>
            <a:ext cx="8352928" cy="1008112"/>
          </a:xfrm>
          <a:prstGeom prst="rect">
            <a:avLst/>
          </a:prstGeom>
          <a:blipFill>
            <a:blip r:embed="rId3">
              <a:duotone>
                <a:prstClr val="black"/>
                <a:srgbClr val="92D050">
                  <a:tint val="45000"/>
                  <a:satMod val="400000"/>
                </a:srgbClr>
              </a:duotone>
            </a:blip>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Menjaga </a:t>
            </a:r>
            <a:r>
              <a:rPr lang="ms-MY"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Kebersihan Merupakan </a:t>
            </a:r>
            <a:r>
              <a:rPr lang="ms-MY"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Kewajipan</a:t>
            </a:r>
            <a:endParaRPr lang="ms-MY" sz="28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7" name="Multiply 16"/>
          <p:cNvSpPr/>
          <p:nvPr/>
        </p:nvSpPr>
        <p:spPr>
          <a:xfrm>
            <a:off x="227909" y="1148052"/>
            <a:ext cx="720080" cy="1011769"/>
          </a:xfrm>
          <a:prstGeom prst="mathMultiply">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8" name="Down Arrow Callout 17"/>
          <p:cNvSpPr/>
          <p:nvPr/>
        </p:nvSpPr>
        <p:spPr>
          <a:xfrm>
            <a:off x="780761" y="2924944"/>
            <a:ext cx="7840026" cy="1440160"/>
          </a:xfrm>
          <a:prstGeom prst="downArrowCallout">
            <a:avLst>
              <a:gd name="adj1" fmla="val 31508"/>
              <a:gd name="adj2" fmla="val 25000"/>
              <a:gd name="adj3" fmla="val 14864"/>
              <a:gd name="adj4" fmla="val 79994"/>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ms-MY" sz="2400" b="1" i="1" dirty="0" smtClean="0">
                <a:effectLst>
                  <a:glow rad="101600">
                    <a:schemeClr val="tx1">
                      <a:alpha val="60000"/>
                    </a:schemeClr>
                  </a:glow>
                  <a:outerShdw blurRad="38100" dist="38100" dir="2700000" algn="tl">
                    <a:srgbClr val="000000">
                      <a:alpha val="43137"/>
                    </a:srgbClr>
                  </a:outerShdw>
                </a:effectLst>
                <a:latin typeface="Arial Black" pitchFamily="34" charset="0"/>
              </a:rPr>
              <a:t>Sebahagian Umat Islam </a:t>
            </a:r>
            <a:r>
              <a:rPr lang="ms-MY" sz="2400" b="1" i="1" dirty="0" smtClean="0">
                <a:effectLst>
                  <a:glow rad="101600">
                    <a:schemeClr val="tx1">
                      <a:alpha val="60000"/>
                    </a:schemeClr>
                  </a:glow>
                  <a:outerShdw blurRad="38100" dist="38100" dir="2700000" algn="tl">
                    <a:srgbClr val="000000">
                      <a:alpha val="43137"/>
                    </a:srgbClr>
                  </a:outerShdw>
                </a:effectLst>
                <a:latin typeface="Arial Black" pitchFamily="34" charset="0"/>
              </a:rPr>
              <a:t>Tidak </a:t>
            </a:r>
            <a:r>
              <a:rPr lang="ms-MY" sz="2400" b="1" i="1" dirty="0" smtClean="0">
                <a:effectLst>
                  <a:glow rad="101600">
                    <a:schemeClr val="tx1">
                      <a:alpha val="60000"/>
                    </a:schemeClr>
                  </a:glow>
                  <a:outerShdw blurRad="38100" dist="38100" dir="2700000" algn="tl">
                    <a:srgbClr val="000000">
                      <a:alpha val="43137"/>
                    </a:srgbClr>
                  </a:outerShdw>
                </a:effectLst>
                <a:latin typeface="Arial Black" pitchFamily="34" charset="0"/>
              </a:rPr>
              <a:t>Menghayati Tuntutan Menjaga </a:t>
            </a:r>
            <a:r>
              <a:rPr lang="ms-MY" sz="2400" b="1" i="1" dirty="0" smtClean="0">
                <a:effectLst>
                  <a:glow rad="101600">
                    <a:schemeClr val="tx1">
                      <a:alpha val="60000"/>
                    </a:schemeClr>
                  </a:glow>
                  <a:outerShdw blurRad="38100" dist="38100" dir="2700000" algn="tl">
                    <a:srgbClr val="000000">
                      <a:alpha val="43137"/>
                    </a:srgbClr>
                  </a:outerShdw>
                </a:effectLst>
                <a:latin typeface="Arial Black" pitchFamily="34" charset="0"/>
              </a:rPr>
              <a:t>Kebersihan</a:t>
            </a:r>
            <a:endParaRPr lang="ms-MY" sz="24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9" name="Curved Left Arrow 18"/>
          <p:cNvSpPr/>
          <p:nvPr/>
        </p:nvSpPr>
        <p:spPr>
          <a:xfrm>
            <a:off x="8388424" y="2348880"/>
            <a:ext cx="576064" cy="1008112"/>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21" name="Rounded Rectangle 20"/>
          <p:cNvSpPr/>
          <p:nvPr/>
        </p:nvSpPr>
        <p:spPr>
          <a:xfrm>
            <a:off x="2339752" y="5445224"/>
            <a:ext cx="6480720" cy="1224136"/>
          </a:xfrm>
          <a:prstGeom prst="roundRect">
            <a:avLst/>
          </a:prstGeom>
          <a:blipFill>
            <a:blip r:embed="rId3">
              <a:duotone>
                <a:prstClr val="black"/>
                <a:srgbClr val="00B0F0">
                  <a:tint val="45000"/>
                  <a:satMod val="400000"/>
                </a:srgb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b="1" i="1" dirty="0" smtClean="0">
                <a:effectLst>
                  <a:glow rad="101600">
                    <a:schemeClr val="tx1">
                      <a:alpha val="60000"/>
                    </a:schemeClr>
                  </a:glow>
                  <a:outerShdw blurRad="38100" dist="38100" dir="2700000" algn="tl">
                    <a:srgbClr val="000000">
                      <a:alpha val="43137"/>
                    </a:srgbClr>
                  </a:outerShdw>
                </a:effectLst>
                <a:latin typeface="Arial Black" pitchFamily="34" charset="0"/>
              </a:rPr>
              <a:t>Bekas Dan Pembungkus Makanan Serta Minuman Ditinggalkan Bersepah Begitu Sahaja DI Pantai Dan Taman Rekreasi</a:t>
            </a:r>
            <a:endParaRPr lang="ms-MY" sz="20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0" name="Flowchart: Preparation 19"/>
          <p:cNvSpPr/>
          <p:nvPr/>
        </p:nvSpPr>
        <p:spPr>
          <a:xfrm>
            <a:off x="395536" y="5517232"/>
            <a:ext cx="2376264" cy="576064"/>
          </a:xfrm>
          <a:prstGeom prst="flowChartPreparati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rPr>
              <a:t>CONTOH</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88640"/>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8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8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endParaRPr lang="ms-MY" sz="28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66877" y="1052735"/>
            <a:ext cx="8353594" cy="1153171"/>
          </a:xfrm>
          <a:prstGeom prst="roundRect">
            <a:avLst/>
          </a:prstGeo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Lambang</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Dapat dilihat pada Diri, </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Pakaian </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 Juga Persekitaran </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Kediaman</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115616" y="2384616"/>
            <a:ext cx="7704855" cy="720080"/>
          </a:xfrm>
          <a:prstGeom prst="rect">
            <a:avLst/>
          </a:prstGeom>
          <a:solidFill>
            <a:srgbClr val="0070C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000" b="1" i="1" dirty="0" smtClean="0">
                <a:effectLst>
                  <a:glow rad="101600">
                    <a:schemeClr val="tx1">
                      <a:alpha val="60000"/>
                    </a:schemeClr>
                  </a:glow>
                  <a:outerShdw blurRad="38100" dist="38100" dir="2700000" algn="tl">
                    <a:srgbClr val="000000">
                      <a:alpha val="43137"/>
                    </a:srgbClr>
                  </a:outerShdw>
                </a:effectLst>
                <a:latin typeface="Arial Black" pitchFamily="34" charset="0"/>
              </a:rPr>
              <a:t>Sentiasa Menjaga Keindahan Dan Kebersihan </a:t>
            </a:r>
            <a:r>
              <a:rPr lang="ms-MY" sz="2000" b="1" i="1" dirty="0" smtClean="0">
                <a:effectLst>
                  <a:glow rad="101600">
                    <a:schemeClr val="tx1">
                      <a:alpha val="60000"/>
                    </a:schemeClr>
                  </a:glow>
                  <a:outerShdw blurRad="38100" dist="38100" dir="2700000" algn="tl">
                    <a:srgbClr val="000000">
                      <a:alpha val="43137"/>
                    </a:srgbClr>
                  </a:outerShdw>
                </a:effectLst>
                <a:latin typeface="Arial Black" pitchFamily="34" charset="0"/>
              </a:rPr>
              <a:t>Rumah</a:t>
            </a:r>
            <a:endParaRPr lang="ms-MY" sz="20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115616" y="3248712"/>
            <a:ext cx="7704855" cy="504056"/>
          </a:xfrm>
          <a:prstGeom prst="rect">
            <a:avLst/>
          </a:prstGeom>
          <a:solidFill>
            <a:srgbClr val="7030A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000" b="1" i="1" dirty="0" smtClean="0">
                <a:effectLst>
                  <a:glow rad="101600">
                    <a:schemeClr val="tx1">
                      <a:alpha val="60000"/>
                    </a:schemeClr>
                  </a:glow>
                  <a:outerShdw blurRad="38100" dist="38100" dir="2700000" algn="tl">
                    <a:srgbClr val="000000">
                      <a:alpha val="43137"/>
                    </a:srgbClr>
                  </a:outerShdw>
                </a:effectLst>
                <a:latin typeface="Arial Black" pitchFamily="34" charset="0"/>
              </a:rPr>
              <a:t>Memberi Ketenteraman Kepada Penghuni Rumah</a:t>
            </a:r>
            <a:endParaRPr lang="ms-MY" sz="20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126913" y="3863574"/>
            <a:ext cx="7704855" cy="969314"/>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000" b="1" i="1" dirty="0" smtClean="0">
                <a:effectLst>
                  <a:glow rad="101600">
                    <a:schemeClr val="tx1">
                      <a:alpha val="60000"/>
                    </a:schemeClr>
                  </a:glow>
                  <a:outerShdw blurRad="38100" dist="38100" dir="2700000" algn="tl">
                    <a:srgbClr val="000000">
                      <a:alpha val="43137"/>
                    </a:srgbClr>
                  </a:outerShdw>
                </a:effectLst>
                <a:latin typeface="Arial Black" pitchFamily="34" charset="0"/>
              </a:rPr>
              <a:t>Tiada Longgokan Sampah Di Halaman Rumah, Tiada Longkang Tersumbat, Tiada Semak Samun </a:t>
            </a:r>
            <a:r>
              <a:rPr lang="ms-MY" sz="2000" b="1" i="1" dirty="0" smtClean="0">
                <a:effectLst>
                  <a:glow rad="101600">
                    <a:schemeClr val="tx1">
                      <a:alpha val="60000"/>
                    </a:schemeClr>
                  </a:glow>
                  <a:outerShdw blurRad="38100" dist="38100" dir="2700000" algn="tl">
                    <a:srgbClr val="000000">
                      <a:alpha val="43137"/>
                    </a:srgbClr>
                  </a:outerShdw>
                </a:effectLst>
                <a:latin typeface="Arial Black" pitchFamily="34" charset="0"/>
              </a:rPr>
              <a:t>Terbiar</a:t>
            </a:r>
            <a:endParaRPr lang="ms-MY" sz="20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1150996" y="4964062"/>
            <a:ext cx="7704855" cy="576064"/>
          </a:xfrm>
          <a:prstGeom prst="rect">
            <a:avLst/>
          </a:prstGeom>
          <a:solidFill>
            <a:srgbClr val="00CC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sv-SE" sz="2000" b="1" i="1" dirty="0" smtClean="0">
                <a:effectLst>
                  <a:glow rad="101600">
                    <a:schemeClr val="tx1">
                      <a:alpha val="60000"/>
                    </a:schemeClr>
                  </a:glow>
                  <a:outerShdw blurRad="38100" dist="38100" dir="2700000" algn="tl">
                    <a:srgbClr val="000000">
                      <a:alpha val="43137"/>
                    </a:srgbClr>
                  </a:outerShdw>
                </a:effectLst>
                <a:latin typeface="Arial Black" pitchFamily="34" charset="0"/>
              </a:rPr>
              <a:t>Jangan Biarkan Sungai Atau Parit Tercemar</a:t>
            </a:r>
            <a:endParaRPr lang="ms-MY" sz="20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1115616" y="5661248"/>
            <a:ext cx="7704855" cy="720080"/>
          </a:xfrm>
          <a:prstGeom prst="rect">
            <a:avLst/>
          </a:prstGeom>
          <a:solidFill>
            <a:srgbClr val="FF3399"/>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000" b="1" i="1" dirty="0" smtClean="0">
                <a:effectLst>
                  <a:glow rad="101600">
                    <a:schemeClr val="tx1">
                      <a:alpha val="60000"/>
                    </a:schemeClr>
                  </a:glow>
                  <a:outerShdw blurRad="38100" dist="38100" dir="2700000" algn="tl">
                    <a:srgbClr val="000000">
                      <a:alpha val="43137"/>
                    </a:srgbClr>
                  </a:outerShdw>
                </a:effectLst>
                <a:latin typeface="Arial Black" pitchFamily="34" charset="0"/>
              </a:rPr>
              <a:t>Jangan Biarkan Wujudnya Tapak Pembuangan Sampah Atau Sisa Kilang Secara Haram</a:t>
            </a:r>
            <a:endParaRPr lang="ms-MY" sz="20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Notched Right Arrow 9"/>
          <p:cNvSpPr/>
          <p:nvPr/>
        </p:nvSpPr>
        <p:spPr>
          <a:xfrm>
            <a:off x="496546" y="2383573"/>
            <a:ext cx="496772" cy="504056"/>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Arial Black" pitchFamily="34" charset="0"/>
              </a:rPr>
              <a:t>1</a:t>
            </a:r>
            <a:endParaRPr lang="ms-MY" b="1" dirty="0">
              <a:solidFill>
                <a:schemeClr val="tx1"/>
              </a:solidFill>
              <a:effectLst>
                <a:outerShdw blurRad="38100" dist="38100" dir="2700000" algn="tl">
                  <a:srgbClr val="000000">
                    <a:alpha val="43137"/>
                  </a:srgbClr>
                </a:outerShdw>
              </a:effectLst>
              <a:latin typeface="Arial Black" pitchFamily="34" charset="0"/>
            </a:endParaRPr>
          </a:p>
        </p:txBody>
      </p:sp>
      <p:sp>
        <p:nvSpPr>
          <p:cNvPr id="11" name="Notched Right Arrow 10"/>
          <p:cNvSpPr/>
          <p:nvPr/>
        </p:nvSpPr>
        <p:spPr>
          <a:xfrm>
            <a:off x="503830" y="3234826"/>
            <a:ext cx="496772" cy="504056"/>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Arial Black" pitchFamily="34" charset="0"/>
              </a:rPr>
              <a:t>2</a:t>
            </a:r>
            <a:endParaRPr lang="ms-MY" b="1" dirty="0">
              <a:solidFill>
                <a:schemeClr val="tx1"/>
              </a:solidFill>
              <a:effectLst>
                <a:outerShdw blurRad="38100" dist="38100" dir="2700000" algn="tl">
                  <a:srgbClr val="000000">
                    <a:alpha val="43137"/>
                  </a:srgbClr>
                </a:outerShdw>
              </a:effectLst>
              <a:latin typeface="Arial Black" pitchFamily="34" charset="0"/>
            </a:endParaRPr>
          </a:p>
        </p:txBody>
      </p:sp>
      <p:sp>
        <p:nvSpPr>
          <p:cNvPr id="12" name="Notched Right Arrow 11"/>
          <p:cNvSpPr/>
          <p:nvPr/>
        </p:nvSpPr>
        <p:spPr>
          <a:xfrm>
            <a:off x="496546" y="4098922"/>
            <a:ext cx="496772" cy="504056"/>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Arial Black" pitchFamily="34" charset="0"/>
              </a:rPr>
              <a:t>3</a:t>
            </a:r>
            <a:endParaRPr lang="ms-MY" b="1" dirty="0">
              <a:solidFill>
                <a:schemeClr val="tx1"/>
              </a:solidFill>
              <a:effectLst>
                <a:outerShdw blurRad="38100" dist="38100" dir="2700000" algn="tl">
                  <a:srgbClr val="000000">
                    <a:alpha val="43137"/>
                  </a:srgbClr>
                </a:outerShdw>
              </a:effectLst>
              <a:latin typeface="Arial Black" pitchFamily="34" charset="0"/>
            </a:endParaRPr>
          </a:p>
        </p:txBody>
      </p:sp>
      <p:sp>
        <p:nvSpPr>
          <p:cNvPr id="13" name="Notched Right Arrow 12"/>
          <p:cNvSpPr/>
          <p:nvPr/>
        </p:nvSpPr>
        <p:spPr>
          <a:xfrm>
            <a:off x="503830" y="4963018"/>
            <a:ext cx="496772" cy="504056"/>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Arial Black" pitchFamily="34" charset="0"/>
              </a:rPr>
              <a:t>4</a:t>
            </a:r>
            <a:endParaRPr lang="ms-MY" b="1" dirty="0">
              <a:solidFill>
                <a:schemeClr val="tx1"/>
              </a:solidFill>
              <a:effectLst>
                <a:outerShdw blurRad="38100" dist="38100" dir="2700000" algn="tl">
                  <a:srgbClr val="000000">
                    <a:alpha val="43137"/>
                  </a:srgbClr>
                </a:outerShdw>
              </a:effectLst>
              <a:latin typeface="Arial Black" pitchFamily="34" charset="0"/>
            </a:endParaRPr>
          </a:p>
        </p:txBody>
      </p:sp>
      <p:sp>
        <p:nvSpPr>
          <p:cNvPr id="14" name="Notched Right Arrow 13"/>
          <p:cNvSpPr/>
          <p:nvPr/>
        </p:nvSpPr>
        <p:spPr>
          <a:xfrm>
            <a:off x="497817" y="5827114"/>
            <a:ext cx="496772" cy="504056"/>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Arial Black" pitchFamily="34" charset="0"/>
              </a:rPr>
              <a:t>5</a:t>
            </a:r>
            <a:endParaRPr lang="ms-MY" b="1"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332656"/>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Punca</a:t>
            </a:r>
            <a:r>
              <a:rPr lang="en-US" sz="32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Penyakit</a:t>
            </a:r>
            <a:r>
              <a:rPr lang="en-US" sz="32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Kesihatan</a:t>
            </a:r>
            <a:endParaRPr lang="ms-MY" sz="32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Pentagon 3"/>
          <p:cNvSpPr/>
          <p:nvPr/>
        </p:nvSpPr>
        <p:spPr>
          <a:xfrm>
            <a:off x="539552" y="1578496"/>
            <a:ext cx="2736304" cy="770384"/>
          </a:xfrm>
          <a:prstGeom prst="homePlate">
            <a:avLst/>
          </a:prstGeom>
          <a:blipFill>
            <a:blip r:embed="rId3">
              <a:duotone>
                <a:prstClr val="black"/>
                <a:schemeClr val="accent1">
                  <a:tint val="45000"/>
                  <a:satMod val="400000"/>
                </a:schemeClr>
              </a:duotone>
            </a:blip>
            <a:tile tx="0" ty="0" sx="100000" sy="100000" flip="none" algn="tl"/>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PUNCA UTAMA</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3419872" y="1506488"/>
            <a:ext cx="5040560" cy="914400"/>
          </a:xfrm>
          <a:prstGeom prst="roundRect">
            <a:avLst/>
          </a:prstGeom>
          <a:blipFill>
            <a:blip r:embed="rId3">
              <a:duotone>
                <a:prstClr val="black"/>
                <a:schemeClr val="accent6">
                  <a:tint val="45000"/>
                  <a:satMod val="400000"/>
                </a:schemeClr>
              </a:duotone>
            </a:blip>
            <a:tile tx="0" ty="0" sx="100000" sy="100000" flip="none" algn="tl"/>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Nyamuk Aedes Membiak Di Persekitaran Rumah</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748261" y="3429000"/>
            <a:ext cx="7704856" cy="1008112"/>
          </a:xfrm>
          <a:prstGeom prst="rect">
            <a:avLst/>
          </a:prstGeom>
          <a:blipFill>
            <a:blip r:embed="rId3">
              <a:duotone>
                <a:prstClr val="black"/>
                <a:schemeClr val="accent4">
                  <a:tint val="45000"/>
                  <a:satMod val="400000"/>
                </a:schemeClr>
              </a:duotone>
            </a:blip>
            <a:tile tx="0" ty="0" sx="100000" sy="100000" flip="none" algn="tl"/>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Sikap Sebahagian </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Manusia </a:t>
            </a:r>
            <a:r>
              <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Yang Tidak </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Peduli </a:t>
            </a:r>
            <a:r>
              <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Tentang Kebersihan Persekitaran </a:t>
            </a:r>
          </a:p>
        </p:txBody>
      </p:sp>
      <p:sp>
        <p:nvSpPr>
          <p:cNvPr id="7" name="Rectangle 6"/>
          <p:cNvSpPr/>
          <p:nvPr/>
        </p:nvSpPr>
        <p:spPr>
          <a:xfrm>
            <a:off x="755576" y="4653136"/>
            <a:ext cx="7704856" cy="1656184"/>
          </a:xfrm>
          <a:prstGeom prst="rect">
            <a:avLst/>
          </a:prstGeom>
          <a:blipFill>
            <a:blip r:embed="rId3">
              <a:duotone>
                <a:prstClr val="black"/>
                <a:schemeClr val="accent3">
                  <a:tint val="45000"/>
                  <a:satMod val="400000"/>
                </a:schemeClr>
              </a:duotone>
            </a:blip>
            <a:tile tx="0" ty="0" sx="100000" sy="100000" flip="none" algn="tl"/>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Menyebabkan </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Nyamuk Aedes </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Membiak </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 Air </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Bertakung</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Curved Left Arrow 7"/>
          <p:cNvSpPr/>
          <p:nvPr/>
        </p:nvSpPr>
        <p:spPr>
          <a:xfrm>
            <a:off x="8172400" y="4037262"/>
            <a:ext cx="720080" cy="992883"/>
          </a:xfrm>
          <a:prstGeom prst="curvedLeftArrow">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ffectLst>
                <a:glow rad="101600">
                  <a:schemeClr val="tx1">
                    <a:alpha val="60000"/>
                  </a:schemeClr>
                </a:glow>
              </a:effectLst>
            </a:endParaRPr>
          </a:p>
        </p:txBody>
      </p:sp>
      <p:sp>
        <p:nvSpPr>
          <p:cNvPr id="9" name="Multiply 8"/>
          <p:cNvSpPr/>
          <p:nvPr/>
        </p:nvSpPr>
        <p:spPr>
          <a:xfrm>
            <a:off x="467544" y="4414638"/>
            <a:ext cx="792088" cy="900100"/>
          </a:xfrm>
          <a:prstGeom prst="mathMultiply">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effectLst>
                <a:glow rad="101600">
                  <a:schemeClr val="tx1">
                    <a:alpha val="60000"/>
                  </a:schemeClr>
                </a:glow>
              </a:effectLst>
            </a:endParaRPr>
          </a:p>
        </p:txBody>
      </p:sp>
      <p:sp>
        <p:nvSpPr>
          <p:cNvPr id="10" name="Down Arrow 9"/>
          <p:cNvSpPr/>
          <p:nvPr/>
        </p:nvSpPr>
        <p:spPr>
          <a:xfrm>
            <a:off x="5580112" y="2780928"/>
            <a:ext cx="432048" cy="576064"/>
          </a:xfrm>
          <a:prstGeom prst="downArrow">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332656"/>
            <a:ext cx="9144000" cy="57606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ms-MY" sz="32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Down Arrow Callout 4"/>
          <p:cNvSpPr/>
          <p:nvPr/>
        </p:nvSpPr>
        <p:spPr>
          <a:xfrm>
            <a:off x="251520" y="1277694"/>
            <a:ext cx="8884597" cy="1719258"/>
          </a:xfrm>
          <a:prstGeom prst="downArrowCallout">
            <a:avLst>
              <a:gd name="adj1" fmla="val 0"/>
              <a:gd name="adj2" fmla="val 14794"/>
              <a:gd name="adj3" fmla="val 27080"/>
              <a:gd name="adj4" fmla="val 7237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Bersama Jaga </a:t>
            </a:r>
            <a:r>
              <a:rPr lang="fi-FI"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Kebersihan Halaman Di Rumah Kita, </a:t>
            </a:r>
            <a:r>
              <a:rPr lang="fi-FI"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 </a:t>
            </a:r>
            <a:r>
              <a:rPr lang="fi-FI"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Kampung Kita</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611560" y="3068960"/>
            <a:ext cx="8027912" cy="151216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Ambillah Sedikit Masa Untuk Membersihkan Persekitaran Rumah Kita Dan Pastikan Tempat-tempat Pembiakan Nyamuk Aedes Dihapuskan</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Pentagon 7"/>
          <p:cNvSpPr/>
          <p:nvPr/>
        </p:nvSpPr>
        <p:spPr>
          <a:xfrm>
            <a:off x="395536" y="5535100"/>
            <a:ext cx="1584176" cy="648072"/>
          </a:xfrm>
          <a:prstGeom prst="homePlat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rPr>
              <a:t>CONTOH</a:t>
            </a:r>
            <a:endParaRPr lang="ms-MY"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itchFamily="34" charset="0"/>
            </a:endParaRPr>
          </a:p>
        </p:txBody>
      </p:sp>
      <p:sp>
        <p:nvSpPr>
          <p:cNvPr id="9" name="Rectangle 8"/>
          <p:cNvSpPr/>
          <p:nvPr/>
        </p:nvSpPr>
        <p:spPr>
          <a:xfrm>
            <a:off x="2123728" y="5247068"/>
            <a:ext cx="6204513" cy="1296144"/>
          </a:xfrm>
          <a:prstGeom prst="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ms-MY" b="1" i="1" dirty="0" smtClean="0">
                <a:effectLst>
                  <a:glow rad="101600">
                    <a:schemeClr val="tx1">
                      <a:alpha val="60000"/>
                    </a:schemeClr>
                  </a:glow>
                  <a:outerShdw blurRad="38100" dist="38100" dir="2700000" algn="tl">
                    <a:srgbClr val="000000">
                      <a:alpha val="43137"/>
                    </a:srgbClr>
                  </a:outerShdw>
                </a:effectLst>
                <a:latin typeface="Arial Black" pitchFamily="34" charset="0"/>
              </a:rPr>
              <a:t>Longkang Yang Tersumbat Menyebabkan Air Bertakung Dan Tin-tin Kosong atau Apa Sahaja Benda Yang Membolehkan Air Bertakung  Dibersihkan Di Sekitar Rumah Kita</a:t>
            </a:r>
            <a:endParaRPr lang="ms-MY"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Left-Up Arrow 9"/>
          <p:cNvSpPr/>
          <p:nvPr/>
        </p:nvSpPr>
        <p:spPr>
          <a:xfrm>
            <a:off x="8004275" y="4077072"/>
            <a:ext cx="635197" cy="2394132"/>
          </a:xfrm>
          <a:prstGeom prst="left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649" y="188640"/>
            <a:ext cx="9144000" cy="100243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t>
            </a:r>
            <a:r>
              <a:rPr lang="en-US" sz="30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Hukama</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5649" y="2348880"/>
            <a:ext cx="9144000" cy="923330"/>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الْوِقَايَةُ خَيْرٌ مِنَ الْعِلَاجِ.</a:t>
            </a:r>
            <a:endPar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Content Placeholder 2"/>
          <p:cNvSpPr txBox="1">
            <a:spLocks/>
          </p:cNvSpPr>
          <p:nvPr/>
        </p:nvSpPr>
        <p:spPr>
          <a:xfrm>
            <a:off x="-8562" y="4138139"/>
            <a:ext cx="9178995" cy="587005"/>
          </a:xfrm>
          <a:prstGeom prst="rect">
            <a:avLst/>
          </a:prstGeo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“Mencegah itu lebih baik daripada berubat”.</a:t>
            </a:r>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689" y="193838"/>
            <a:ext cx="9144000" cy="57606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30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endParaRPr lang="ms-MY"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44143" y="1052736"/>
            <a:ext cx="6417096" cy="93610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sv-SE" sz="2400" b="1" dirty="0" smtClean="0">
                <a:ln>
                  <a:solidFill>
                    <a:schemeClr val="tx1"/>
                  </a:solidFill>
                </a:ln>
                <a:effectLst>
                  <a:glow rad="101600">
                    <a:schemeClr val="tx1">
                      <a:alpha val="60000"/>
                    </a:schemeClr>
                  </a:glow>
                </a:effectLst>
                <a:latin typeface="Arial Black" pitchFamily="34" charset="0"/>
              </a:rPr>
              <a:t>Tingkatkan </a:t>
            </a:r>
            <a:r>
              <a:rPr lang="sv-SE" sz="2400" b="1" dirty="0" smtClean="0">
                <a:ln>
                  <a:solidFill>
                    <a:schemeClr val="tx1"/>
                  </a:solidFill>
                </a:ln>
                <a:effectLst>
                  <a:glow rad="101600">
                    <a:schemeClr val="tx1">
                      <a:alpha val="60000"/>
                    </a:schemeClr>
                  </a:glow>
                </a:effectLst>
                <a:latin typeface="Arial Black" pitchFamily="34" charset="0"/>
              </a:rPr>
              <a:t>Kesedaran Terhadap Kepentingan Menjaga </a:t>
            </a:r>
            <a:r>
              <a:rPr lang="sv-SE" sz="2400" b="1" dirty="0" smtClean="0">
                <a:ln>
                  <a:solidFill>
                    <a:schemeClr val="tx1"/>
                  </a:solidFill>
                </a:ln>
                <a:effectLst>
                  <a:glow rad="101600">
                    <a:schemeClr val="tx1">
                      <a:alpha val="60000"/>
                    </a:schemeClr>
                  </a:glow>
                </a:effectLst>
                <a:latin typeface="Arial Black" pitchFamily="34" charset="0"/>
              </a:rPr>
              <a:t>Kebersihan</a:t>
            </a:r>
            <a:endParaRPr lang="ms-MY" sz="2400" b="1" dirty="0">
              <a:ln>
                <a:solidFill>
                  <a:schemeClr val="tx1"/>
                </a:solidFill>
              </a:ln>
              <a:effectLst>
                <a:glow rad="101600">
                  <a:schemeClr val="tx1">
                    <a:alpha val="60000"/>
                  </a:schemeClr>
                </a:glow>
              </a:effectLst>
              <a:latin typeface="Arial Black" pitchFamily="34" charset="0"/>
            </a:endParaRPr>
          </a:p>
        </p:txBody>
      </p:sp>
      <p:sp>
        <p:nvSpPr>
          <p:cNvPr id="5" name="Right Arrow Callout 4"/>
          <p:cNvSpPr/>
          <p:nvPr/>
        </p:nvSpPr>
        <p:spPr>
          <a:xfrm>
            <a:off x="322103" y="1268760"/>
            <a:ext cx="1800200" cy="648072"/>
          </a:xfrm>
          <a:prstGeom prst="rightArrowCallout">
            <a:avLst>
              <a:gd name="adj1" fmla="val 25000"/>
              <a:gd name="adj2" fmla="val 25000"/>
              <a:gd name="adj3" fmla="val 25000"/>
              <a:gd name="adj4" fmla="val 80035"/>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i="1" dirty="0" smtClean="0">
                <a:effectLst>
                  <a:glow rad="101600">
                    <a:schemeClr val="tx1">
                      <a:alpha val="60000"/>
                    </a:schemeClr>
                  </a:glow>
                  <a:outerShdw blurRad="38100" dist="38100" dir="2700000" algn="tl">
                    <a:srgbClr val="000000">
                      <a:alpha val="43137"/>
                    </a:srgbClr>
                  </a:outerShdw>
                </a:effectLst>
                <a:latin typeface="Arial Black" pitchFamily="34" charset="0"/>
              </a:rPr>
              <a:t>PERTAMA</a:t>
            </a:r>
            <a:endParaRPr lang="ms-MY"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Callout 5"/>
          <p:cNvSpPr/>
          <p:nvPr/>
        </p:nvSpPr>
        <p:spPr>
          <a:xfrm>
            <a:off x="322103" y="2376201"/>
            <a:ext cx="1800200" cy="620751"/>
          </a:xfrm>
          <a:prstGeom prst="rightArrowCallout">
            <a:avLst>
              <a:gd name="adj1" fmla="val 25000"/>
              <a:gd name="adj2" fmla="val 25000"/>
              <a:gd name="adj3" fmla="val 25000"/>
              <a:gd name="adj4" fmla="val 80035"/>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i="1" dirty="0" smtClean="0">
                <a:effectLst>
                  <a:glow rad="101600">
                    <a:schemeClr val="tx1">
                      <a:alpha val="60000"/>
                    </a:schemeClr>
                  </a:glow>
                  <a:outerShdw blurRad="38100" dist="38100" dir="2700000" algn="tl">
                    <a:srgbClr val="000000">
                      <a:alpha val="43137"/>
                    </a:srgbClr>
                  </a:outerShdw>
                </a:effectLst>
                <a:latin typeface="Arial Black" pitchFamily="34" charset="0"/>
              </a:rPr>
              <a:t>KEDUA</a:t>
            </a:r>
            <a:endParaRPr lang="ms-MY"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Callout 6"/>
          <p:cNvSpPr/>
          <p:nvPr/>
        </p:nvSpPr>
        <p:spPr>
          <a:xfrm>
            <a:off x="322103" y="3337364"/>
            <a:ext cx="1800200" cy="667700"/>
          </a:xfrm>
          <a:prstGeom prst="rightArrowCallout">
            <a:avLst>
              <a:gd name="adj1" fmla="val 25000"/>
              <a:gd name="adj2" fmla="val 25000"/>
              <a:gd name="adj3" fmla="val 25000"/>
              <a:gd name="adj4" fmla="val 80035"/>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i="1" dirty="0" smtClean="0">
                <a:effectLst>
                  <a:glow rad="101600">
                    <a:schemeClr val="tx1">
                      <a:alpha val="60000"/>
                    </a:schemeClr>
                  </a:glow>
                  <a:outerShdw blurRad="38100" dist="38100" dir="2700000" algn="tl">
                    <a:srgbClr val="000000">
                      <a:alpha val="43137"/>
                    </a:srgbClr>
                  </a:outerShdw>
                </a:effectLst>
                <a:latin typeface="Arial Black" pitchFamily="34" charset="0"/>
              </a:rPr>
              <a:t>KETIGA</a:t>
            </a:r>
            <a:endParaRPr lang="ms-MY"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Callout 7"/>
          <p:cNvSpPr/>
          <p:nvPr/>
        </p:nvSpPr>
        <p:spPr>
          <a:xfrm>
            <a:off x="323528" y="4418620"/>
            <a:ext cx="1800200" cy="666564"/>
          </a:xfrm>
          <a:prstGeom prst="rightArrowCallout">
            <a:avLst>
              <a:gd name="adj1" fmla="val 25000"/>
              <a:gd name="adj2" fmla="val 25000"/>
              <a:gd name="adj3" fmla="val 25000"/>
              <a:gd name="adj4" fmla="val 80035"/>
            </a:avLst>
          </a:prstGeom>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i="1" dirty="0" smtClean="0">
                <a:effectLst>
                  <a:glow rad="101600">
                    <a:schemeClr val="tx1">
                      <a:alpha val="60000"/>
                    </a:schemeClr>
                  </a:glow>
                  <a:outerShdw blurRad="38100" dist="38100" dir="2700000" algn="tl">
                    <a:srgbClr val="000000">
                      <a:alpha val="43137"/>
                    </a:srgbClr>
                  </a:outerShdw>
                </a:effectLst>
                <a:latin typeface="Arial Black" pitchFamily="34" charset="0"/>
              </a:rPr>
              <a:t>KEEMPAT</a:t>
            </a:r>
            <a:endParaRPr lang="ms-MY"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ight Arrow Callout 8"/>
          <p:cNvSpPr/>
          <p:nvPr/>
        </p:nvSpPr>
        <p:spPr>
          <a:xfrm>
            <a:off x="323528" y="5661248"/>
            <a:ext cx="1800200" cy="576064"/>
          </a:xfrm>
          <a:prstGeom prst="rightArrowCallout">
            <a:avLst>
              <a:gd name="adj1" fmla="val 25000"/>
              <a:gd name="adj2" fmla="val 25000"/>
              <a:gd name="adj3" fmla="val 25000"/>
              <a:gd name="adj4" fmla="val 80035"/>
            </a:avLst>
          </a:prstGeom>
          <a:solidFill>
            <a:srgbClr val="CC00FF"/>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i="1" dirty="0" smtClean="0">
                <a:effectLst>
                  <a:glow rad="101600">
                    <a:schemeClr val="tx1">
                      <a:alpha val="60000"/>
                    </a:schemeClr>
                  </a:glow>
                  <a:outerShdw blurRad="38100" dist="38100" dir="2700000" algn="tl">
                    <a:srgbClr val="000000">
                      <a:alpha val="43137"/>
                    </a:srgbClr>
                  </a:outerShdw>
                </a:effectLst>
                <a:latin typeface="Arial Black" pitchFamily="34" charset="0"/>
              </a:rPr>
              <a:t>KELIMA</a:t>
            </a:r>
            <a:endParaRPr lang="ms-MY"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ectangle 9"/>
          <p:cNvSpPr/>
          <p:nvPr/>
        </p:nvSpPr>
        <p:spPr>
          <a:xfrm>
            <a:off x="2249332" y="2132856"/>
            <a:ext cx="6412075" cy="97487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effectLst>
                <a:latin typeface="Arial Black" pitchFamily="34" charset="0"/>
              </a:rPr>
              <a:t>Utamakan </a:t>
            </a:r>
            <a:r>
              <a:rPr lang="ms-MY" sz="2400" b="1" dirty="0" smtClean="0">
                <a:ln>
                  <a:solidFill>
                    <a:schemeClr val="tx1"/>
                  </a:solidFill>
                </a:ln>
                <a:effectLst>
                  <a:glow rad="101600">
                    <a:schemeClr val="tx1">
                      <a:alpha val="60000"/>
                    </a:schemeClr>
                  </a:glow>
                </a:effectLst>
                <a:latin typeface="Arial Black" pitchFamily="34" charset="0"/>
              </a:rPr>
              <a:t>Kebersihan Secara Berterusan</a:t>
            </a:r>
            <a:endParaRPr lang="ms-MY" sz="2400" b="1" dirty="0">
              <a:ln>
                <a:solidFill>
                  <a:schemeClr val="tx1"/>
                </a:solidFill>
              </a:ln>
              <a:effectLst>
                <a:glow rad="101600">
                  <a:schemeClr val="tx1">
                    <a:alpha val="60000"/>
                  </a:schemeClr>
                </a:glow>
              </a:effectLst>
              <a:latin typeface="Arial Black" pitchFamily="34" charset="0"/>
            </a:endParaRPr>
          </a:p>
        </p:txBody>
      </p:sp>
      <p:sp>
        <p:nvSpPr>
          <p:cNvPr id="11" name="Rectangle 10"/>
          <p:cNvSpPr/>
          <p:nvPr/>
        </p:nvSpPr>
        <p:spPr>
          <a:xfrm>
            <a:off x="2235580" y="3212976"/>
            <a:ext cx="6417096" cy="9104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sv-SE" sz="2400" b="1" dirty="0" smtClean="0">
                <a:ln>
                  <a:solidFill>
                    <a:schemeClr val="tx1"/>
                  </a:solidFill>
                </a:ln>
                <a:effectLst>
                  <a:glow rad="101600">
                    <a:schemeClr val="tx1">
                      <a:alpha val="60000"/>
                    </a:schemeClr>
                  </a:glow>
                </a:effectLst>
                <a:latin typeface="Arial Black" pitchFamily="34" charset="0"/>
              </a:rPr>
              <a:t>Disiplinkan </a:t>
            </a:r>
            <a:r>
              <a:rPr lang="sv-SE" sz="2400" b="1" dirty="0" smtClean="0">
                <a:ln>
                  <a:solidFill>
                    <a:schemeClr val="tx1"/>
                  </a:solidFill>
                </a:ln>
                <a:effectLst>
                  <a:glow rad="101600">
                    <a:schemeClr val="tx1">
                      <a:alpha val="60000"/>
                    </a:schemeClr>
                  </a:glow>
                </a:effectLst>
                <a:latin typeface="Arial Black" pitchFamily="34" charset="0"/>
              </a:rPr>
              <a:t>Diri Bagi Menjaga Imej Islam </a:t>
            </a:r>
            <a:r>
              <a:rPr lang="sv-SE" sz="2400" b="1" dirty="0" smtClean="0">
                <a:ln>
                  <a:solidFill>
                    <a:schemeClr val="tx1"/>
                  </a:solidFill>
                </a:ln>
                <a:effectLst>
                  <a:glow rad="101600">
                    <a:schemeClr val="tx1">
                      <a:alpha val="60000"/>
                    </a:schemeClr>
                  </a:glow>
                </a:effectLst>
                <a:latin typeface="Arial Black" pitchFamily="34" charset="0"/>
              </a:rPr>
              <a:t>Yang </a:t>
            </a:r>
            <a:r>
              <a:rPr lang="sv-SE" sz="2400" b="1" dirty="0" smtClean="0">
                <a:ln>
                  <a:solidFill>
                    <a:schemeClr val="tx1"/>
                  </a:solidFill>
                </a:ln>
                <a:effectLst>
                  <a:glow rad="101600">
                    <a:schemeClr val="tx1">
                      <a:alpha val="60000"/>
                    </a:schemeClr>
                  </a:glow>
                </a:effectLst>
                <a:latin typeface="Arial Black" pitchFamily="34" charset="0"/>
              </a:rPr>
              <a:t>Sukakan Kebersihan</a:t>
            </a:r>
            <a:endParaRPr lang="ms-MY" sz="2400" b="1" dirty="0">
              <a:ln>
                <a:solidFill>
                  <a:schemeClr val="tx1"/>
                </a:solidFill>
              </a:ln>
              <a:effectLst>
                <a:glow rad="101600">
                  <a:schemeClr val="tx1">
                    <a:alpha val="60000"/>
                  </a:schemeClr>
                </a:glow>
              </a:effectLst>
              <a:latin typeface="Arial Black" pitchFamily="34" charset="0"/>
            </a:endParaRPr>
          </a:p>
        </p:txBody>
      </p:sp>
      <p:sp>
        <p:nvSpPr>
          <p:cNvPr id="12" name="Rectangle 11"/>
          <p:cNvSpPr/>
          <p:nvPr/>
        </p:nvSpPr>
        <p:spPr>
          <a:xfrm>
            <a:off x="2244143" y="4221088"/>
            <a:ext cx="6417096" cy="1174887"/>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sv-SE" sz="2400" b="1" dirty="0" smtClean="0">
                <a:ln>
                  <a:solidFill>
                    <a:schemeClr val="tx1"/>
                  </a:solidFill>
                </a:ln>
                <a:effectLst>
                  <a:glow rad="101600">
                    <a:schemeClr val="tx1">
                      <a:alpha val="60000"/>
                    </a:schemeClr>
                  </a:glow>
                </a:effectLst>
                <a:latin typeface="Arial Black" pitchFamily="34" charset="0"/>
              </a:rPr>
              <a:t>Tingkatkan </a:t>
            </a:r>
            <a:r>
              <a:rPr lang="sv-SE" sz="2400" b="1" dirty="0" smtClean="0">
                <a:ln>
                  <a:solidFill>
                    <a:schemeClr val="tx1"/>
                  </a:solidFill>
                </a:ln>
                <a:effectLst>
                  <a:glow rad="101600">
                    <a:schemeClr val="tx1">
                      <a:alpha val="60000"/>
                    </a:schemeClr>
                  </a:glow>
                </a:effectLst>
                <a:latin typeface="Arial Black" pitchFamily="34" charset="0"/>
              </a:rPr>
              <a:t>Amalan Tegur Menegur Dan </a:t>
            </a:r>
            <a:r>
              <a:rPr lang="sv-SE" sz="2400" b="1" dirty="0" smtClean="0">
                <a:ln>
                  <a:solidFill>
                    <a:schemeClr val="tx1"/>
                  </a:solidFill>
                </a:ln>
                <a:effectLst>
                  <a:glow rad="101600">
                    <a:schemeClr val="tx1">
                      <a:alpha val="60000"/>
                    </a:schemeClr>
                  </a:glow>
                </a:effectLst>
                <a:latin typeface="Arial Black" pitchFamily="34" charset="0"/>
              </a:rPr>
              <a:t>Nasihat- Menasihati</a:t>
            </a:r>
            <a:endParaRPr lang="ms-MY" sz="2400" b="1" dirty="0">
              <a:ln>
                <a:solidFill>
                  <a:schemeClr val="tx1"/>
                </a:solidFill>
              </a:ln>
              <a:effectLst>
                <a:glow rad="101600">
                  <a:schemeClr val="tx1">
                    <a:alpha val="60000"/>
                  </a:schemeClr>
                </a:glow>
              </a:effectLst>
              <a:latin typeface="Arial Black" pitchFamily="34" charset="0"/>
            </a:endParaRPr>
          </a:p>
        </p:txBody>
      </p:sp>
      <p:sp>
        <p:nvSpPr>
          <p:cNvPr id="13" name="Rectangle 12"/>
          <p:cNvSpPr/>
          <p:nvPr/>
        </p:nvSpPr>
        <p:spPr>
          <a:xfrm>
            <a:off x="2244143" y="5517232"/>
            <a:ext cx="6417096" cy="1152128"/>
          </a:xfrm>
          <a:prstGeom prst="rect">
            <a:avLst/>
          </a:prstGeom>
          <a:solidFill>
            <a:srgbClr val="CC00F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sv-SE" sz="2400" b="1" dirty="0">
                <a:ln>
                  <a:solidFill>
                    <a:schemeClr val="tx1"/>
                  </a:solidFill>
                </a:ln>
                <a:effectLst>
                  <a:glow rad="101600">
                    <a:schemeClr val="tx1">
                      <a:alpha val="60000"/>
                    </a:schemeClr>
                  </a:glow>
                </a:effectLst>
                <a:latin typeface="Arial Black" pitchFamily="34" charset="0"/>
              </a:rPr>
              <a:t>G</a:t>
            </a:r>
            <a:r>
              <a:rPr lang="sv-SE" sz="2400" b="1" dirty="0" smtClean="0">
                <a:ln>
                  <a:solidFill>
                    <a:schemeClr val="tx1"/>
                  </a:solidFill>
                </a:ln>
                <a:effectLst>
                  <a:glow rad="101600">
                    <a:schemeClr val="tx1">
                      <a:alpha val="60000"/>
                    </a:schemeClr>
                  </a:glow>
                </a:effectLst>
                <a:latin typeface="Arial Black" pitchFamily="34" charset="0"/>
              </a:rPr>
              <a:t>unakan </a:t>
            </a:r>
            <a:r>
              <a:rPr lang="sv-SE" sz="2400" b="1" dirty="0" smtClean="0">
                <a:ln>
                  <a:solidFill>
                    <a:schemeClr val="tx1"/>
                  </a:solidFill>
                </a:ln>
                <a:effectLst>
                  <a:glow rad="101600">
                    <a:schemeClr val="tx1">
                      <a:alpha val="60000"/>
                    </a:schemeClr>
                  </a:glow>
                </a:effectLst>
                <a:latin typeface="Arial Black" pitchFamily="34" charset="0"/>
              </a:rPr>
              <a:t>Kemudahan Tong Sampah Dan Tempat Pembuangan Sampah Dengan Sebaik Mungkin</a:t>
            </a:r>
            <a:endParaRPr lang="ms-MY" sz="2400" b="1" dirty="0">
              <a:ln>
                <a:solidFill>
                  <a:schemeClr val="tx1"/>
                </a:solidFill>
              </a:ln>
              <a:effectLst>
                <a:glow rad="101600">
                  <a:schemeClr val="tx1">
                    <a:alpha val="60000"/>
                  </a:schemeClr>
                </a:glow>
              </a:effectLst>
              <a:latin typeface="Arial Black" pitchFamily="34" charset="0"/>
            </a:endParaRPr>
          </a:p>
        </p:txBody>
      </p:sp>
      <p:sp>
        <p:nvSpPr>
          <p:cNvPr id="14" name="Curved Left Arrow 13"/>
          <p:cNvSpPr/>
          <p:nvPr/>
        </p:nvSpPr>
        <p:spPr>
          <a:xfrm>
            <a:off x="8445383" y="1736812"/>
            <a:ext cx="432048" cy="840904"/>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a:ln>
                <a:solidFill>
                  <a:schemeClr val="tx1"/>
                </a:solidFill>
              </a:ln>
              <a:solidFill>
                <a:schemeClr val="tx1"/>
              </a:solidFill>
            </a:endParaRPr>
          </a:p>
        </p:txBody>
      </p:sp>
      <p:sp>
        <p:nvSpPr>
          <p:cNvPr id="15" name="Curved Left Arrow 14"/>
          <p:cNvSpPr/>
          <p:nvPr/>
        </p:nvSpPr>
        <p:spPr>
          <a:xfrm>
            <a:off x="8445383" y="3813924"/>
            <a:ext cx="432048" cy="944250"/>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a:ln>
                <a:solidFill>
                  <a:schemeClr val="tx1"/>
                </a:solidFill>
              </a:ln>
              <a:solidFill>
                <a:schemeClr val="tx1"/>
              </a:solidFill>
            </a:endParaRPr>
          </a:p>
        </p:txBody>
      </p:sp>
      <p:sp>
        <p:nvSpPr>
          <p:cNvPr id="16" name="Curved Left Arrow 15"/>
          <p:cNvSpPr/>
          <p:nvPr/>
        </p:nvSpPr>
        <p:spPr>
          <a:xfrm>
            <a:off x="8459835" y="4909517"/>
            <a:ext cx="432048" cy="1146769"/>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a:ln>
                <a:solidFill>
                  <a:schemeClr val="tx1"/>
                </a:solidFill>
              </a:ln>
              <a:solidFill>
                <a:schemeClr val="tx1"/>
              </a:solidFill>
            </a:endParaRPr>
          </a:p>
        </p:txBody>
      </p:sp>
      <p:sp>
        <p:nvSpPr>
          <p:cNvPr id="17" name="Curved Left Arrow 16"/>
          <p:cNvSpPr/>
          <p:nvPr/>
        </p:nvSpPr>
        <p:spPr>
          <a:xfrm>
            <a:off x="8460432" y="2844252"/>
            <a:ext cx="432048" cy="896940"/>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a:ln>
                <a:solidFill>
                  <a:schemeClr val="tx1"/>
                </a:solidFill>
              </a:ln>
              <a:solidFill>
                <a:schemeClr val="tx1"/>
              </a:solidFill>
            </a:endParaRPr>
          </a:p>
        </p:txBody>
      </p:sp>
    </p:spTree>
    <p:extLst>
      <p:ext uri="{BB962C8B-B14F-4D97-AF65-F5344CB8AC3E}">
        <p14:creationId xmlns:p14="http://schemas.microsoft.com/office/powerpoint/2010/main" val="1347013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88640"/>
            <a:ext cx="9144000" cy="9144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Syams</a:t>
            </a:r>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9-10 :</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36512" y="3861048"/>
            <a:ext cx="9180512" cy="1728192"/>
          </a:xfrm>
          <a:prstGeom prst="rect">
            <a:avLst/>
          </a:prstGeo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berjayalah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menjadikan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dirinya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sedia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bertambah-tambah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hampalah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menjadikan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dirinya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susut</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terbenam</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kebersihannya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883" y="2289646"/>
            <a:ext cx="9144000" cy="923330"/>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قَدْ أَفْلَحَ مَن زَكَّاهَا </a:t>
            </a:r>
            <a:r>
              <a:rPr lang="ar-SA" sz="36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(9) </a:t>
            </a: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وَقَدْ خَابَ مَن دَسَّاهَا </a:t>
            </a:r>
            <a:r>
              <a:rPr lang="ar-SA" sz="36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(10)</a:t>
            </a:r>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95536" y="1506264"/>
            <a:ext cx="8388424" cy="4154984"/>
          </a:xfrm>
          <a:prstGeom prst="rect">
            <a:avLst/>
          </a:prstGeom>
          <a:solidFill>
            <a:schemeClr val="accent1">
              <a:lumMod val="40000"/>
              <a:lumOff val="60000"/>
              <a:alpha val="37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بِالْقُرْآنِ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الْعَظِيْمِ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وَنَفَعَنِي وَإِيَّاكُمْ بِمَا فِيْهِ مِنَ الأيَاتِ وَالذِّكْرِ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الْحَكِيْمِ</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وَتَقَبَّلَ مِنِّي وَمِنْكُمْ تِلاوَتَهُ إِنَّهُ هُوَ السَّمِيعُ الْعَلِيْمُ. أَقُوْلُ قَوْلِيْ هَذَا وَأَسْتَغْفِرُ اللهَ الْعَظِيْمَ لِيْ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وَلَكُمْ</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وَلِسَائِرِ الْمُسْلِمِيْنَ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وَالْمُؤْمِنِيْنَ وَالْمُؤْمِنَاتِ الأَحْيَاءِ مِنْهُمْ وَالأَمْوَاتِ، فَاسْتَغْفِرُوْهُ،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44434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8978952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225418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38336"/>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 kepada Allah SWT</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0" y="4648200"/>
            <a:ext cx="9144000" cy="1301080"/>
          </a:xfrm>
          <a:prstGeom prst="rect">
            <a:avLst/>
          </a:prstGeo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j-lt"/>
                <a:ea typeface="+mj-ea"/>
                <a:cs typeface="+mj-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j-lt"/>
                <a:ea typeface="+mj-ea"/>
                <a:cs typeface="+mj-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j-ea"/>
                <a:cs typeface="+mj-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9pPr>
          </a:lstStyle>
          <a:p>
            <a:r>
              <a:rPr lang="ms-MY" sz="36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 puji-pujian hanya bagi </a:t>
            </a:r>
          </a:p>
          <a:p>
            <a:r>
              <a:rPr lang="ms-MY" sz="36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ms-MY" sz="36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a:t>
            </a:r>
            <a:endParaRPr lang="ms-MY" sz="36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883" y="1676400"/>
            <a:ext cx="9144000" cy="2400657"/>
          </a:xfrm>
          <a:prstGeom prst="rect">
            <a:avLst/>
          </a:prstGeom>
          <a:solidFill>
            <a:schemeClr val="accent6">
              <a:lumMod val="40000"/>
              <a:lumOff val="60000"/>
              <a:alpha val="44000"/>
            </a:schemeClr>
          </a:solidFill>
        </p:spPr>
        <p:txBody>
          <a:bodyPr wrap="square">
            <a:spAutoFit/>
          </a:bodyPr>
          <a:lstStyle/>
          <a:p>
            <a:pPr algn="ctr" rtl="1" fontAlgn="auto">
              <a:spcBef>
                <a:spcPts val="0"/>
              </a:spcBef>
              <a:spcAft>
                <a:spcPts val="0"/>
              </a:spcAft>
              <a:defRPr/>
            </a:pPr>
            <a:r>
              <a:rPr lang="ar-SA" sz="150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8955"/>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395953"/>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628800"/>
            <a:ext cx="9144000" cy="1862048"/>
          </a:xfrm>
          <a:prstGeom prst="rect">
            <a:avLst/>
          </a:prstGeom>
          <a:solidFill>
            <a:schemeClr val="tx1">
              <a:lumMod val="50000"/>
              <a:lumOff val="50000"/>
              <a:alpha val="52000"/>
            </a:schemeClr>
          </a:solidFill>
        </p:spPr>
        <p:txBody>
          <a:bodyPr wrap="square">
            <a:spAutoFit/>
          </a:bodyPr>
          <a:lstStyle/>
          <a:p>
            <a:pPr algn="ctr" rtl="1">
              <a:defRPr/>
            </a:pPr>
            <a:r>
              <a:rPr lang="ar-SA" sz="115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15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713982"/>
            <a:ext cx="9144000" cy="1077218"/>
          </a:xfrm>
          <a:prstGeom prst="rect">
            <a:avLst/>
          </a:prstGeom>
          <a:solidFill>
            <a:schemeClr val="bg1">
              <a:alpha val="65000"/>
            </a:scheme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200" b="1" dirty="0" err="1"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476204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27112"/>
            <a:ext cx="5572164"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tx1">
              <a:lumMod val="50000"/>
              <a:lumOff val="50000"/>
              <a:alpha val="33000"/>
            </a:schemeClr>
          </a:solidFill>
        </p:spPr>
        <p:txBody>
          <a:bodyPr wrap="square">
            <a:spAutoFit/>
          </a:bodyPr>
          <a:lstStyle/>
          <a:p>
            <a:pPr algn="ct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1719"/>
            <a:ext cx="9144000" cy="2092881"/>
          </a:xfrm>
          <a:prstGeom prst="rect">
            <a:avLst/>
          </a:prstGeom>
          <a:solidFill>
            <a:schemeClr val="bg1">
              <a:alpha val="58000"/>
            </a:schemeClr>
          </a:solidFill>
          <a:ln w="12700">
            <a:noFill/>
          </a:ln>
        </p:spPr>
        <p:txBody>
          <a:bodyPr wrap="square">
            <a:spAutoFit/>
          </a:bodyPr>
          <a:lstStyle/>
          <a:p>
            <a:pPr algn="ctr">
              <a:defRPr/>
            </a:pP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56688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94456"/>
            <a:ext cx="750099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53458"/>
            <a:ext cx="9144000" cy="1754326"/>
          </a:xfrm>
          <a:prstGeom prst="rect">
            <a:avLst/>
          </a:prstGeom>
          <a:solidFill>
            <a:schemeClr val="tx1">
              <a:lumMod val="50000"/>
              <a:lumOff val="50000"/>
              <a:alpha val="44000"/>
            </a:schemeClr>
          </a:solidFill>
        </p:spPr>
        <p:txBody>
          <a:bodyPr wrap="square">
            <a:spAutoFit/>
          </a:bodyPr>
          <a:lstStyle/>
          <a:p>
            <a:pPr algn="ctr" rtl="1">
              <a:defRPr/>
            </a:pPr>
            <a:r>
              <a:rPr lang="ar-SA" sz="5400" b="1" dirty="0">
                <a:solidFill>
                  <a:srgbClr val="FFFF00"/>
                </a:solidFill>
                <a:effectLst>
                  <a:glow rad="101600">
                    <a:prstClr val="black">
                      <a:alpha val="60000"/>
                    </a:prstClr>
                  </a:glow>
                </a:effectLst>
                <a:cs typeface="Traditional Arabic" pitchFamily="2" charset="-78"/>
              </a:rPr>
              <a:t>اَللَّهُمَّ صَلِّ وَسَلِّمْ عَلَى سَيِّدِنَا مُحَمَّدٍ </a:t>
            </a:r>
            <a:endParaRPr lang="en-US" sz="5400" b="1" dirty="0">
              <a:solidFill>
                <a:srgbClr val="FFFF00"/>
              </a:solidFill>
              <a:effectLst>
                <a:glow rad="101600">
                  <a:prstClr val="black">
                    <a:alpha val="60000"/>
                  </a:prstClr>
                </a:glow>
              </a:effectLst>
              <a:cs typeface="Traditional Arabic" pitchFamily="2" charset="-78"/>
            </a:endParaRPr>
          </a:p>
          <a:p>
            <a:pPr algn="ctr" rtl="1">
              <a:defRPr/>
            </a:pPr>
            <a:r>
              <a:rPr lang="ar-SA" sz="5400" b="1" dirty="0">
                <a:solidFill>
                  <a:srgbClr val="FFFF00"/>
                </a:solidFill>
                <a:effectLst>
                  <a:glow rad="101600">
                    <a:prstClr val="black">
                      <a:alpha val="60000"/>
                    </a:prstClr>
                  </a:glow>
                </a:effectLst>
                <a:cs typeface="Traditional Arabic" pitchFamily="2" charset="-78"/>
              </a:rPr>
              <a:t>وَعَلَى آلِهِ وَأَصْحَابِهِ وَأَتْبَاعِهِ إِلَى يَوْمِ الدِّيْنِ.</a:t>
            </a:r>
            <a:endParaRPr lang="ms-MY" sz="5400" dirty="0">
              <a:solidFill>
                <a:srgbClr val="FFFF00"/>
              </a:solidFill>
              <a:effectLst>
                <a:glow rad="101600">
                  <a:prstClr val="black">
                    <a:alpha val="60000"/>
                  </a:prstClr>
                </a:glow>
              </a:effectLst>
              <a:latin typeface="Traditional Arabic" pitchFamily="2" charset="-78"/>
              <a:cs typeface="Traditional Arabic" pitchFamily="2" charset="-78"/>
            </a:endParaRPr>
          </a:p>
        </p:txBody>
      </p:sp>
      <p:sp>
        <p:nvSpPr>
          <p:cNvPr id="5" name="TextBox 4"/>
          <p:cNvSpPr txBox="1"/>
          <p:nvPr/>
        </p:nvSpPr>
        <p:spPr>
          <a:xfrm>
            <a:off x="0" y="4440594"/>
            <a:ext cx="9144000" cy="2092881"/>
          </a:xfrm>
          <a:prstGeom prst="rect">
            <a:avLst/>
          </a:prstGeom>
          <a:solidFill>
            <a:schemeClr val="bg1">
              <a:alpha val="48000"/>
            </a:schemeClr>
          </a:solidFill>
          <a:ln w="57150">
            <a:noFill/>
          </a:ln>
        </p:spPr>
        <p:txBody>
          <a:bodyPr wrap="square">
            <a:spAutoFit/>
          </a:bodyPr>
          <a:lstStyle/>
          <a:p>
            <a:pPr algn="ctr">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97495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253425"/>
            <a:ext cx="6000792"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269938"/>
            <a:ext cx="9144000" cy="830997"/>
          </a:xfrm>
          <a:prstGeom prst="rect">
            <a:avLst/>
          </a:prstGeom>
          <a:solidFill>
            <a:schemeClr val="bg1">
              <a:alpha val="79000"/>
            </a:scheme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semoga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p:txBody>
      </p:sp>
      <p:sp>
        <p:nvSpPr>
          <p:cNvPr id="5" name="Rectangle 4"/>
          <p:cNvSpPr/>
          <p:nvPr/>
        </p:nvSpPr>
        <p:spPr>
          <a:xfrm>
            <a:off x="0" y="2057400"/>
            <a:ext cx="9144000" cy="1569660"/>
          </a:xfrm>
          <a:prstGeom prst="rect">
            <a:avLst/>
          </a:prstGeom>
          <a:solidFill>
            <a:schemeClr val="tx1">
              <a:lumMod val="50000"/>
              <a:lumOff val="50000"/>
              <a:alpha val="49000"/>
            </a:schemeClr>
          </a:solidFill>
        </p:spPr>
        <p:txBody>
          <a:bodyPr wrap="square">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وَطَاعَتِهِ لَعَلَّكُمْ تُفْلِحُوْنَ.</a:t>
            </a:r>
            <a:endParaRPr lang="ms-MY" sz="4800" b="1" dirty="0">
              <a:ln>
                <a:solidFill>
                  <a:srgbClr val="FFC000"/>
                </a:solidFill>
              </a:ln>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4293692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689" y="332656"/>
            <a:ext cx="9144000" cy="57606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Amalkan</a:t>
            </a:r>
            <a:r>
              <a:rPr lang="en-US" sz="30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Gaya </a:t>
            </a:r>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30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Sihat</a:t>
            </a:r>
            <a:endParaRPr lang="ms-MY"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ectangle 9"/>
          <p:cNvSpPr/>
          <p:nvPr/>
        </p:nvSpPr>
        <p:spPr>
          <a:xfrm>
            <a:off x="1369651" y="1984028"/>
            <a:ext cx="6412075" cy="97487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effectLst>
                <a:latin typeface="Arial Black" pitchFamily="34" charset="0"/>
              </a:rPr>
              <a:t>Utamakan </a:t>
            </a:r>
            <a:r>
              <a:rPr lang="ms-MY" sz="2400" b="1" dirty="0" smtClean="0">
                <a:ln>
                  <a:solidFill>
                    <a:schemeClr val="tx1"/>
                  </a:solidFill>
                </a:ln>
                <a:effectLst>
                  <a:glow rad="101600">
                    <a:schemeClr val="tx1">
                      <a:alpha val="60000"/>
                    </a:schemeClr>
                  </a:glow>
                </a:effectLst>
                <a:latin typeface="Arial Black" pitchFamily="34" charset="0"/>
              </a:rPr>
              <a:t>Kebersihan </a:t>
            </a:r>
            <a:r>
              <a:rPr lang="ms-MY" sz="2400" b="1" dirty="0" smtClean="0">
                <a:ln>
                  <a:solidFill>
                    <a:schemeClr val="tx1"/>
                  </a:solidFill>
                </a:ln>
                <a:effectLst>
                  <a:glow rad="101600">
                    <a:schemeClr val="tx1">
                      <a:alpha val="60000"/>
                    </a:schemeClr>
                  </a:glow>
                </a:effectLst>
                <a:latin typeface="Arial Black" pitchFamily="34" charset="0"/>
              </a:rPr>
              <a:t>Zahir dan batin</a:t>
            </a:r>
            <a:endParaRPr lang="ms-MY" sz="2400" b="1" dirty="0">
              <a:ln>
                <a:solidFill>
                  <a:schemeClr val="tx1"/>
                </a:solidFill>
              </a:ln>
              <a:effectLst>
                <a:glow rad="101600">
                  <a:schemeClr val="tx1">
                    <a:alpha val="60000"/>
                  </a:schemeClr>
                </a:glow>
              </a:effectLst>
              <a:latin typeface="Arial Black" pitchFamily="34" charset="0"/>
            </a:endParaRPr>
          </a:p>
        </p:txBody>
      </p:sp>
      <p:sp>
        <p:nvSpPr>
          <p:cNvPr id="11" name="Rectangle 10"/>
          <p:cNvSpPr/>
          <p:nvPr/>
        </p:nvSpPr>
        <p:spPr>
          <a:xfrm>
            <a:off x="1393623" y="3717032"/>
            <a:ext cx="6417096" cy="103576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sv-SE" sz="2400" b="1" dirty="0" smtClean="0">
                <a:ln>
                  <a:solidFill>
                    <a:schemeClr val="tx1"/>
                  </a:solidFill>
                </a:ln>
                <a:effectLst>
                  <a:glow rad="101600">
                    <a:schemeClr val="tx1">
                      <a:alpha val="60000"/>
                    </a:schemeClr>
                  </a:glow>
                </a:effectLst>
                <a:latin typeface="Arial Black" pitchFamily="34" charset="0"/>
              </a:rPr>
              <a:t>Tubuh badan, kediaman, kenderaan dan sebagainya</a:t>
            </a:r>
            <a:endParaRPr lang="ms-MY" sz="2400" b="1" dirty="0">
              <a:ln>
                <a:solidFill>
                  <a:schemeClr val="tx1"/>
                </a:solidFill>
              </a:ln>
              <a:effectLst>
                <a:glow rad="101600">
                  <a:schemeClr val="tx1">
                    <a:alpha val="60000"/>
                  </a:schemeClr>
                </a:glow>
              </a:effectLst>
              <a:latin typeface="Arial Black" pitchFamily="34" charset="0"/>
            </a:endParaRPr>
          </a:p>
        </p:txBody>
      </p:sp>
      <p:sp>
        <p:nvSpPr>
          <p:cNvPr id="14" name="Curved Left Arrow 13"/>
          <p:cNvSpPr/>
          <p:nvPr/>
        </p:nvSpPr>
        <p:spPr>
          <a:xfrm flipH="1">
            <a:off x="1053628" y="2088791"/>
            <a:ext cx="569384" cy="840904"/>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a:ln>
                <a:solidFill>
                  <a:schemeClr val="tx1"/>
                </a:solidFill>
              </a:ln>
              <a:solidFill>
                <a:schemeClr val="tx1"/>
              </a:solidFill>
            </a:endParaRPr>
          </a:p>
        </p:txBody>
      </p:sp>
      <p:sp>
        <p:nvSpPr>
          <p:cNvPr id="17" name="Curved Left Arrow 16"/>
          <p:cNvSpPr/>
          <p:nvPr/>
        </p:nvSpPr>
        <p:spPr>
          <a:xfrm flipH="1">
            <a:off x="1105591" y="3855852"/>
            <a:ext cx="576064" cy="896940"/>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400">
              <a:ln>
                <a:solidFill>
                  <a:schemeClr val="tx1"/>
                </a:solidFill>
              </a:ln>
              <a:solidFill>
                <a:schemeClr val="tx1"/>
              </a:solidFill>
            </a:endParaRPr>
          </a:p>
        </p:txBody>
      </p:sp>
    </p:spTree>
    <p:extLst>
      <p:ext uri="{BB962C8B-B14F-4D97-AF65-F5344CB8AC3E}">
        <p14:creationId xmlns:p14="http://schemas.microsoft.com/office/powerpoint/2010/main" val="1300373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94456"/>
            <a:ext cx="7500990" cy="523220"/>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53458"/>
            <a:ext cx="9144000" cy="1754326"/>
          </a:xfrm>
          <a:prstGeom prst="rect">
            <a:avLst/>
          </a:prstGeom>
          <a:solidFill>
            <a:schemeClr val="tx1">
              <a:lumMod val="50000"/>
              <a:lumOff val="50000"/>
              <a:alpha val="44000"/>
            </a:schemeClr>
          </a:solidFill>
        </p:spPr>
        <p:txBody>
          <a:bodyPr wrap="square">
            <a:spAutoFit/>
          </a:bodyPr>
          <a:lstStyle/>
          <a:p>
            <a:pPr algn="ctr" rtl="1">
              <a:defRPr/>
            </a:pPr>
            <a:r>
              <a:rPr lang="ar-SA" sz="5400" b="1" dirty="0">
                <a:solidFill>
                  <a:srgbClr val="FFFF00"/>
                </a:solidFill>
                <a:effectLst>
                  <a:glow rad="101600">
                    <a:prstClr val="black">
                      <a:alpha val="60000"/>
                    </a:prstClr>
                  </a:glow>
                </a:effectLst>
                <a:cs typeface="Traditional Arabic" pitchFamily="2" charset="-78"/>
              </a:rPr>
              <a:t>اللَّهُمَّ اجْعَلْنِيْ مِنَ التَّوَّابِيْنَ وَاجْعَلْنِيْ مِنَ المُتَطَهِّرِيْنَ،        وَاجْعَلْنِيْ مِنْ عِبَادَكَ الصَّالِحِيْنَ</a:t>
            </a:r>
            <a:r>
              <a:rPr lang="ar-SA" sz="5400" b="1" dirty="0" smtClean="0">
                <a:solidFill>
                  <a:srgbClr val="FFFF00"/>
                </a:solidFill>
                <a:effectLst>
                  <a:glow rad="101600">
                    <a:prstClr val="black">
                      <a:alpha val="60000"/>
                    </a:prstClr>
                  </a:glow>
                </a:effectLst>
                <a:cs typeface="Traditional Arabic" pitchFamily="2" charset="-78"/>
              </a:rPr>
              <a:t>.</a:t>
            </a:r>
            <a:endParaRPr lang="ms-MY" sz="5400" dirty="0">
              <a:solidFill>
                <a:srgbClr val="FFFF00"/>
              </a:solidFill>
              <a:effectLst>
                <a:glow rad="101600">
                  <a:prstClr val="black">
                    <a:alpha val="60000"/>
                  </a:prstClr>
                </a:glow>
              </a:effectLst>
              <a:latin typeface="Traditional Arabic" pitchFamily="2" charset="-78"/>
              <a:cs typeface="Traditional Arabic" pitchFamily="2" charset="-78"/>
            </a:endParaRPr>
          </a:p>
        </p:txBody>
      </p:sp>
      <p:sp>
        <p:nvSpPr>
          <p:cNvPr id="5" name="TextBox 4"/>
          <p:cNvSpPr txBox="1"/>
          <p:nvPr/>
        </p:nvSpPr>
        <p:spPr>
          <a:xfrm>
            <a:off x="0" y="4440594"/>
            <a:ext cx="9144000" cy="2092881"/>
          </a:xfrm>
          <a:prstGeom prst="rect">
            <a:avLst/>
          </a:prstGeom>
          <a:solidFill>
            <a:schemeClr val="bg1">
              <a:alpha val="48000"/>
            </a:schemeClr>
          </a:solidFill>
          <a:ln w="57150">
            <a:noFill/>
          </a:ln>
        </p:spPr>
        <p:txBody>
          <a:bodyPr wrap="square">
            <a:spAutoFit/>
          </a:bodyPr>
          <a:lstStyle/>
          <a:p>
            <a:pPr algn="ctr">
              <a:defRPr/>
            </a:pP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jadikanlah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di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kalangan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banyak</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bertaubat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jadikanlah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di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kalangan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yang</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sentiasa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mensucikan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diri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jadikanlah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di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kalangan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soleh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705193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40036"/>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77072"/>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8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8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54838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42473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endParaRPr lang="ms-MY" smtClean="0"/>
          </a:p>
        </p:txBody>
      </p:sp>
      <p:sp>
        <p:nvSpPr>
          <p:cNvPr id="76803" name="Content Placeholder 2"/>
          <p:cNvSpPr>
            <a:spLocks noGrp="1"/>
          </p:cNvSpPr>
          <p:nvPr>
            <p:ph idx="1"/>
          </p:nvPr>
        </p:nvSpPr>
        <p:spPr>
          <a:xfrm>
            <a:off x="457200" y="2027238"/>
            <a:ext cx="8229600" cy="4525962"/>
          </a:xfrm>
        </p:spPr>
        <p:txBody>
          <a:bodyPr/>
          <a:lstStyle/>
          <a:p>
            <a:pPr eaLnBrk="1" hangingPunct="1"/>
            <a:endParaRPr lang="ms-MY" smtClean="0"/>
          </a:p>
        </p:txBody>
      </p:sp>
      <p:pic>
        <p:nvPicPr>
          <p:cNvPr id="7680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54786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endParaRPr lang="ms-MY" smtClean="0"/>
          </a:p>
        </p:txBody>
      </p:sp>
      <p:sp>
        <p:nvSpPr>
          <p:cNvPr id="77827" name="Content Placeholder 2"/>
          <p:cNvSpPr>
            <a:spLocks noGrp="1"/>
          </p:cNvSpPr>
          <p:nvPr>
            <p:ph idx="1"/>
          </p:nvPr>
        </p:nvSpPr>
        <p:spPr/>
        <p:txBody>
          <a:bodyPr/>
          <a:lstStyle/>
          <a:p>
            <a:pPr eaLnBrk="1" hangingPunct="1"/>
            <a:endParaRPr lang="ms-MY" smtClean="0"/>
          </a:p>
        </p:txBody>
      </p:sp>
      <p:pic>
        <p:nvPicPr>
          <p:cNvPr id="77828"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13158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228600"/>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0" y="3933056"/>
            <a:ext cx="9144000" cy="2232248"/>
          </a:xfrm>
          <a:prstGeom prst="rect">
            <a:avLst/>
          </a:prstGeo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8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 bersaksi  bahawa sesungguhnya tiada tuhan melainkan Allah Yang Maha Esa, tiada sekutu bagiNya dan juga aku  bersaksi bahawa Nabi Muhammad SAW itu adalah hamba-Nya dan Rasul-Nya.</a:t>
            </a:r>
          </a:p>
        </p:txBody>
      </p:sp>
      <p:sp>
        <p:nvSpPr>
          <p:cNvPr id="5" name="Rectangle 4"/>
          <p:cNvSpPr/>
          <p:nvPr/>
        </p:nvSpPr>
        <p:spPr>
          <a:xfrm>
            <a:off x="-26278" y="1700808"/>
            <a:ext cx="9170277" cy="1754326"/>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وَأَشْهَدُ أَنْ لَا إِلَهَ إِلَّا اللهُ وَحْدَهُ</a:t>
            </a:r>
            <a:r>
              <a:rPr lang="ar-SA" sz="2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a:t>
            </a: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لاَ شَرِيْكَ لَهُ، وَأَشْهَدُ أَنَّ مُحَمَّدًا عَبْدُهُ</a:t>
            </a:r>
            <a:r>
              <a:rPr lang="ar-SA" sz="2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a:t>
            </a: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وَرَسُوْلُهُ</a:t>
            </a:r>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endParaRPr lang="ms-MY" smtClean="0"/>
          </a:p>
        </p:txBody>
      </p:sp>
      <p:sp>
        <p:nvSpPr>
          <p:cNvPr id="78851" name="Content Placeholder 2"/>
          <p:cNvSpPr>
            <a:spLocks noGrp="1"/>
          </p:cNvSpPr>
          <p:nvPr>
            <p:ph idx="1"/>
          </p:nvPr>
        </p:nvSpPr>
        <p:spPr/>
        <p:txBody>
          <a:bodyPr/>
          <a:lstStyle/>
          <a:p>
            <a:pPr eaLnBrk="1" hangingPunct="1"/>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24025"/>
            <a:ext cx="8785225" cy="1323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917627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endParaRPr lang="ms-MY" smtClean="0"/>
          </a:p>
        </p:txBody>
      </p:sp>
      <p:sp>
        <p:nvSpPr>
          <p:cNvPr id="79875" name="Content Placeholder 2"/>
          <p:cNvSpPr>
            <a:spLocks noGrp="1"/>
          </p:cNvSpPr>
          <p:nvPr>
            <p:ph idx="1"/>
          </p:nvPr>
        </p:nvSpPr>
        <p:spPr/>
        <p:txBody>
          <a:bodyPr/>
          <a:lstStyle/>
          <a:p>
            <a:pPr eaLnBrk="1" hangingPunct="1"/>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746250"/>
            <a:ext cx="8785225" cy="17541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45409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2">
            <a:extLst>
              <a:ext uri="{28A0092B-C50C-407E-A947-70E740481C1C}">
                <a14:useLocalDpi xmlns:a14="http://schemas.microsoft.com/office/drawing/2010/main" val="0"/>
              </a:ext>
            </a:extLst>
          </a:blip>
          <a:srcRect r="268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3643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r="491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1923" name="Content Placeholder 2"/>
          <p:cNvSpPr>
            <a:spLocks noGrp="1"/>
          </p:cNvSpPr>
          <p:nvPr>
            <p:ph idx="1"/>
          </p:nvPr>
        </p:nvSpPr>
        <p:spPr/>
        <p:txBody>
          <a:bodyPr/>
          <a:lstStyle/>
          <a:p>
            <a:pPr eaLnBrk="1" hangingPunct="1"/>
            <a:endParaRPr lang="ms-MY" smtClean="0"/>
          </a:p>
        </p:txBody>
      </p:sp>
    </p:spTree>
    <p:extLst>
      <p:ext uri="{BB962C8B-B14F-4D97-AF65-F5344CB8AC3E}">
        <p14:creationId xmlns:p14="http://schemas.microsoft.com/office/powerpoint/2010/main" val="258041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endParaRPr lang="en-MY" smtClean="0"/>
          </a:p>
        </p:txBody>
      </p:sp>
      <p:sp>
        <p:nvSpPr>
          <p:cNvPr id="82947" name="Content Placeholder 2"/>
          <p:cNvSpPr>
            <a:spLocks noGrp="1"/>
          </p:cNvSpPr>
          <p:nvPr>
            <p:ph idx="1"/>
          </p:nvPr>
        </p:nvSpPr>
        <p:spPr/>
        <p:txBody>
          <a:bodyPr/>
          <a:lstStyle/>
          <a:p>
            <a:pPr eaLnBrk="1" hangingPunct="1"/>
            <a:endParaRPr lang="en-MY" smtClean="0"/>
          </a:p>
        </p:txBody>
      </p:sp>
      <p:pic>
        <p:nvPicPr>
          <p:cNvPr id="82948" name="Picture 3"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0"/>
          <p:cNvSpPr txBox="1">
            <a:spLocks noChangeArrowheads="1"/>
          </p:cNvSpPr>
          <p:nvPr/>
        </p:nvSpPr>
        <p:spPr bwMode="auto">
          <a:xfrm>
            <a:off x="228602" y="1315502"/>
            <a:ext cx="8735886" cy="3985706"/>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855625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315221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383625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836712"/>
            <a:ext cx="9144000" cy="5724644"/>
          </a:xfrm>
          <a:prstGeom prst="rect">
            <a:avLst/>
          </a:prstGeom>
          <a:solidFill>
            <a:schemeClr val="bg1">
              <a:alpha val="56000"/>
            </a:schemeClr>
          </a:solidFill>
        </p:spPr>
        <p:txBody>
          <a:bodyPr>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19/04/2019</a:t>
            </a:r>
            <a:endParaRPr lang="en-MY" sz="1400" b="1" dirty="0">
              <a:solidFill>
                <a:prstClr val="black"/>
              </a:solidFill>
              <a:effectLst>
                <a:outerShdw blurRad="38100" dist="38100" dir="2700000" algn="tl">
                  <a:srgbClr val="000000">
                    <a:alpha val="43137"/>
                  </a:srgbClr>
                </a:outerShdw>
              </a:effectLst>
              <a:cs typeface="Arial" charset="0"/>
            </a:endParaRPr>
          </a:p>
          <a:p>
            <a:pPr algn="ctr">
              <a:defRPr/>
            </a:pPr>
            <a:endParaRPr lang="en-MY" sz="100" b="1" dirty="0">
              <a:solidFill>
                <a:prstClr val="black"/>
              </a:solidFill>
              <a:effectLst>
                <a:outerShdw blurRad="38100" dist="38100" dir="2700000" algn="tl">
                  <a:srgbClr val="000000">
                    <a:alpha val="43137"/>
                  </a:srgbClr>
                </a:outerShdw>
              </a:effectLst>
              <a:cs typeface="Arial" charset="0"/>
            </a:endParaRPr>
          </a:p>
          <a:p>
            <a:pPr algn="ctr">
              <a:defRPr/>
            </a:pPr>
            <a:r>
              <a:rPr lang="en-MY" sz="24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ISLAM AGAMA KEBERSIHAN</a:t>
            </a:r>
            <a:endPar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7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ISLAM </a:t>
            </a:r>
            <a:r>
              <a:rPr lang="en-US" sz="2000" b="1" dirty="0">
                <a:solidFill>
                  <a:prstClr val="black"/>
                </a:solidFill>
                <a:effectLst>
                  <a:glow rad="101600">
                    <a:prstClr val="white">
                      <a:alpha val="60000"/>
                    </a:prstClr>
                  </a:glow>
                </a:effectLst>
                <a:cs typeface="Arial" charset="0"/>
              </a:rPr>
              <a:t>SANGAT MENITIKBERATKAN KEBERSIHAN DAN ALLAH SENDIRI KASIH DAN SAYANG KEPADA INSAN YANG SENTIASA BERSIH. </a:t>
            </a:r>
            <a:r>
              <a:rPr lang="en-US" sz="2000" b="1" dirty="0" smtClean="0">
                <a:solidFill>
                  <a:prstClr val="black"/>
                </a:solidFill>
                <a:effectLst>
                  <a:glow rad="101600">
                    <a:prstClr val="white">
                      <a:alpha val="60000"/>
                    </a:prstClr>
                  </a:glow>
                </a:effectLst>
                <a:cs typeface="Arial" charset="0"/>
              </a:rPr>
              <a:t>MALAH, </a:t>
            </a:r>
            <a:r>
              <a:rPr lang="en-US" sz="2000" b="1" dirty="0">
                <a:solidFill>
                  <a:prstClr val="black"/>
                </a:solidFill>
                <a:effectLst>
                  <a:glow rad="101600">
                    <a:prstClr val="white">
                      <a:alpha val="60000"/>
                    </a:prstClr>
                  </a:glow>
                </a:effectLst>
                <a:cs typeface="Arial" charset="0"/>
              </a:rPr>
              <a:t>ISLAM MEWAJIBKAN BERSIH DARIPADA HADAS DAN NAJIS JIKA SESEORANG ITU HENDAK SOLAT</a:t>
            </a:r>
            <a:r>
              <a:rPr lang="en-US"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20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smtClean="0">
                <a:solidFill>
                  <a:prstClr val="black"/>
                </a:solidFill>
                <a:effectLst>
                  <a:glow rad="101600">
                    <a:prstClr val="white">
                      <a:alpha val="60000"/>
                    </a:prstClr>
                  </a:glow>
                </a:effectLst>
                <a:cs typeface="Arial" charset="0"/>
              </a:rPr>
              <a:t>KEBERSIHAN </a:t>
            </a:r>
            <a:r>
              <a:rPr lang="en-US" sz="2000" b="1" dirty="0">
                <a:solidFill>
                  <a:prstClr val="black"/>
                </a:solidFill>
                <a:effectLst>
                  <a:glow rad="101600">
                    <a:prstClr val="white">
                      <a:alpha val="60000"/>
                    </a:prstClr>
                  </a:glow>
                </a:effectLst>
                <a:cs typeface="Arial" charset="0"/>
              </a:rPr>
              <a:t>YANG DITUNTUT BERMAKSUD KEBERSIHAN ROHANI DAN </a:t>
            </a:r>
            <a:r>
              <a:rPr lang="en-US" sz="2000" b="1" dirty="0" smtClean="0">
                <a:solidFill>
                  <a:prstClr val="black"/>
                </a:solidFill>
                <a:effectLst>
                  <a:glow rad="101600">
                    <a:prstClr val="white">
                      <a:alpha val="60000"/>
                    </a:prstClr>
                  </a:glow>
                </a:effectLst>
                <a:cs typeface="Arial" charset="0"/>
              </a:rPr>
              <a:t>FIZIKAL </a:t>
            </a:r>
            <a:r>
              <a:rPr lang="en-US" sz="2000" b="1" dirty="0">
                <a:solidFill>
                  <a:prstClr val="black"/>
                </a:solidFill>
                <a:effectLst>
                  <a:glow rad="101600">
                    <a:prstClr val="white">
                      <a:alpha val="60000"/>
                    </a:prstClr>
                  </a:glow>
                </a:effectLst>
                <a:cs typeface="Arial" charset="0"/>
              </a:rPr>
              <a:t>TAPI MALANGNYA </a:t>
            </a:r>
            <a:r>
              <a:rPr lang="en-US" sz="2000" b="1" dirty="0" smtClean="0">
                <a:solidFill>
                  <a:prstClr val="black"/>
                </a:solidFill>
                <a:effectLst>
                  <a:glow rad="101600">
                    <a:prstClr val="white">
                      <a:alpha val="60000"/>
                    </a:prstClr>
                  </a:glow>
                </a:effectLst>
                <a:cs typeface="Arial" charset="0"/>
              </a:rPr>
              <a:t>KEBANYAKAN </a:t>
            </a:r>
            <a:r>
              <a:rPr lang="en-US" sz="2000" b="1" dirty="0">
                <a:solidFill>
                  <a:prstClr val="black"/>
                </a:solidFill>
                <a:effectLst>
                  <a:glow rad="101600">
                    <a:prstClr val="white">
                      <a:alpha val="60000"/>
                    </a:prstClr>
                  </a:glow>
                </a:effectLst>
                <a:cs typeface="Arial" charset="0"/>
              </a:rPr>
              <a:t>UMAT ISLAM TIDAK MEMBERI PERHATIAN TERMASUKLAH KEBERSIHAN ZAHIR. JUSTERU TERDAPAT MASJID-MASJID DAN PERSEKITARANNYA TIDAK DIURUS DENGAN BAIK DAN KOTOR. SELAIN DARIPADA ITU, KEKOTORAN DAPAT DILIHAT DENGAN JELAS DI MANA-MANA TERMASUKLAH DI TEMPAT AWAM</a:t>
            </a:r>
            <a:r>
              <a:rPr lang="en-US" sz="20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20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2000" b="1" dirty="0">
                <a:solidFill>
                  <a:prstClr val="black"/>
                </a:solidFill>
                <a:effectLst>
                  <a:glow rad="101600">
                    <a:prstClr val="white">
                      <a:alpha val="60000"/>
                    </a:prstClr>
                  </a:glow>
                </a:effectLst>
                <a:cs typeface="Arial" charset="0"/>
              </a:rPr>
              <a:t>KEBERSIHAN MAMPU MEMBERI KETENANGAN, TAPI BAGAIMANA BOLEH MERASA TENANG ANDAINYA </a:t>
            </a:r>
            <a:r>
              <a:rPr lang="en-US" sz="2000" b="1" dirty="0" smtClean="0">
                <a:solidFill>
                  <a:prstClr val="black"/>
                </a:solidFill>
                <a:effectLst>
                  <a:glow rad="101600">
                    <a:prstClr val="white">
                      <a:alpha val="60000"/>
                    </a:prstClr>
                  </a:glow>
                </a:effectLst>
                <a:cs typeface="Arial" charset="0"/>
              </a:rPr>
              <a:t>PARIT </a:t>
            </a:r>
            <a:r>
              <a:rPr lang="en-US" sz="2000" b="1" dirty="0">
                <a:solidFill>
                  <a:prstClr val="black"/>
                </a:solidFill>
                <a:effectLst>
                  <a:glow rad="101600">
                    <a:prstClr val="white">
                      <a:alpha val="60000"/>
                    </a:prstClr>
                  </a:glow>
                </a:effectLst>
                <a:cs typeface="Arial" charset="0"/>
              </a:rPr>
              <a:t>TERSUMBAT DAN PENUH SAMPAH SARAP, SEMAK SAMUN TERBIAR, TEMPAT PEMBUANGAN SAMPAH TIDAK TERURUS, SUNGAI-SUNGAI MENGALIR AIR YANG TERCEMAR DAN UDARA PENUH ASID?</a:t>
            </a:r>
          </a:p>
          <a:p>
            <a:pPr marL="457200" indent="-457200" algn="just">
              <a:buFontTx/>
              <a:buAutoNum type="arabicPeriod"/>
              <a:defRPr/>
            </a:pPr>
            <a:endParaRPr lang="en-US" sz="20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1974960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135191"/>
            <a:ext cx="9144000" cy="5109091"/>
          </a:xfrm>
          <a:prstGeom prst="rect">
            <a:avLst/>
          </a:prstGeom>
          <a:solidFill>
            <a:schemeClr val="bg1">
              <a:alpha val="56000"/>
            </a:schemeClr>
          </a:solidFill>
        </p:spPr>
        <p:txBody>
          <a:bodyPr>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19/04/2019</a:t>
            </a:r>
            <a:endParaRPr lang="en-MY" sz="1400" b="1" dirty="0">
              <a:solidFill>
                <a:prstClr val="black"/>
              </a:solidFill>
              <a:effectLst>
                <a:outerShdw blurRad="38100" dist="38100" dir="2700000" algn="tl">
                  <a:srgbClr val="000000">
                    <a:alpha val="43137"/>
                  </a:srgbClr>
                </a:outerShdw>
              </a:effectLst>
              <a:cs typeface="Arial" charset="0"/>
            </a:endParaRPr>
          </a:p>
          <a:p>
            <a:pPr algn="ctr">
              <a:defRPr/>
            </a:pPr>
            <a:endParaRPr lang="en-MY" sz="100" b="1" dirty="0">
              <a:solidFill>
                <a:prstClr val="black"/>
              </a:solidFill>
              <a:effectLst>
                <a:outerShdw blurRad="38100" dist="38100" dir="2700000" algn="tl">
                  <a:srgbClr val="000000">
                    <a:alpha val="43137"/>
                  </a:srgbClr>
                </a:outerShdw>
              </a:effectLst>
              <a:cs typeface="Arial" charset="0"/>
            </a:endParaRPr>
          </a:p>
          <a:p>
            <a:pPr algn="ctr">
              <a:defRPr/>
            </a:pPr>
            <a:r>
              <a:rPr lang="en-MY" sz="24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ISLAM AGAMA KEBERSIHAN</a:t>
            </a:r>
            <a:endParaRPr lang="en-MY" sz="24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700" b="1" dirty="0">
              <a:solidFill>
                <a:prstClr val="black"/>
              </a:solidFill>
              <a:effectLst>
                <a:glow rad="101600">
                  <a:prstClr val="white">
                    <a:alpha val="60000"/>
                  </a:prstClr>
                </a:glow>
              </a:effectLst>
              <a:cs typeface="Arial" charset="0"/>
            </a:endParaRPr>
          </a:p>
          <a:p>
            <a:pPr algn="just">
              <a:defRPr/>
            </a:pPr>
            <a:r>
              <a:rPr lang="en-US" sz="2000" b="1" dirty="0" smtClean="0">
                <a:solidFill>
                  <a:prstClr val="black"/>
                </a:solidFill>
                <a:effectLst>
                  <a:glow rad="101600">
                    <a:prstClr val="white">
                      <a:alpha val="60000"/>
                    </a:prstClr>
                  </a:glow>
                </a:effectLst>
                <a:cs typeface="Arial" charset="0"/>
              </a:rPr>
              <a:t>4.     KEKOTORAN </a:t>
            </a:r>
            <a:r>
              <a:rPr lang="en-US" sz="2000" b="1" dirty="0">
                <a:solidFill>
                  <a:prstClr val="black"/>
                </a:solidFill>
                <a:effectLst>
                  <a:glow rad="101600">
                    <a:prstClr val="white">
                      <a:alpha val="60000"/>
                    </a:prstClr>
                  </a:glow>
                </a:effectLst>
                <a:cs typeface="Arial" charset="0"/>
              </a:rPr>
              <a:t>BUKAN SAHAJA MENGGANGGU KESELESAAN MALAH MENJADI  </a:t>
            </a:r>
            <a:r>
              <a:rPr lang="en-US" sz="2000" b="1" dirty="0" smtClean="0">
                <a:solidFill>
                  <a:prstClr val="black"/>
                </a:solidFill>
                <a:effectLst>
                  <a:glow rad="101600">
                    <a:prstClr val="white">
                      <a:alpha val="60000"/>
                    </a:prstClr>
                  </a:glow>
                </a:effectLst>
                <a:cs typeface="Arial" charset="0"/>
              </a:rPr>
              <a:t>   </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PUNCA </a:t>
            </a:r>
            <a:r>
              <a:rPr lang="en-US" sz="2000" b="1" dirty="0">
                <a:solidFill>
                  <a:prstClr val="black"/>
                </a:solidFill>
                <a:effectLst>
                  <a:glow rad="101600">
                    <a:prstClr val="white">
                      <a:alpha val="60000"/>
                    </a:prstClr>
                  </a:glow>
                </a:effectLst>
                <a:cs typeface="Arial" charset="0"/>
              </a:rPr>
              <a:t>PELBAGAI PENYAKIT YANG BOLEH MENGGANGGU KESIHATAN DAN  </a:t>
            </a:r>
            <a:r>
              <a:rPr lang="en-US" sz="2000" b="1" dirty="0" smtClean="0">
                <a:solidFill>
                  <a:prstClr val="black"/>
                </a:solidFill>
                <a:effectLst>
                  <a:glow rad="101600">
                    <a:prstClr val="white">
                      <a:alpha val="60000"/>
                    </a:prstClr>
                  </a:glow>
                </a:effectLst>
                <a:cs typeface="Arial" charset="0"/>
              </a:rPr>
              <a:t>    </a:t>
            </a:r>
          </a:p>
          <a:p>
            <a:pPr algn="just">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MENGANCAM </a:t>
            </a:r>
            <a:r>
              <a:rPr lang="en-US" sz="2000" b="1" dirty="0">
                <a:solidFill>
                  <a:prstClr val="black"/>
                </a:solidFill>
                <a:effectLst>
                  <a:glow rad="101600">
                    <a:prstClr val="white">
                      <a:alpha val="60000"/>
                    </a:prstClr>
                  </a:glow>
                </a:effectLst>
                <a:cs typeface="Arial" charset="0"/>
              </a:rPr>
              <a:t>NYAWA. </a:t>
            </a:r>
            <a:endParaRPr lang="en-US" sz="20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endParaRPr lang="en-US" sz="2000" b="1" dirty="0" smtClean="0">
              <a:solidFill>
                <a:prstClr val="black"/>
              </a:solidFill>
              <a:effectLst>
                <a:glow rad="101600">
                  <a:prstClr val="white">
                    <a:alpha val="60000"/>
                  </a:prstClr>
                </a:glow>
              </a:effectLst>
              <a:cs typeface="Arial" charset="0"/>
            </a:endParaRPr>
          </a:p>
          <a:p>
            <a:pPr marL="457200" indent="-457200" algn="just">
              <a:buAutoNum type="arabicPeriod" startAt="5"/>
              <a:defRPr/>
            </a:pPr>
            <a:r>
              <a:rPr lang="en-US" sz="2000" b="1" dirty="0" smtClean="0">
                <a:solidFill>
                  <a:prstClr val="black"/>
                </a:solidFill>
                <a:effectLst>
                  <a:glow rad="101600">
                    <a:prstClr val="white">
                      <a:alpha val="60000"/>
                    </a:prstClr>
                  </a:glow>
                </a:effectLst>
                <a:cs typeface="Arial" charset="0"/>
              </a:rPr>
              <a:t>SETIAP </a:t>
            </a:r>
            <a:r>
              <a:rPr lang="en-US" sz="2000" b="1" dirty="0">
                <a:solidFill>
                  <a:prstClr val="black"/>
                </a:solidFill>
                <a:effectLst>
                  <a:glow rad="101600">
                    <a:prstClr val="white">
                      <a:alpha val="60000"/>
                    </a:prstClr>
                  </a:glow>
                </a:effectLst>
                <a:cs typeface="Arial" charset="0"/>
              </a:rPr>
              <a:t>ORANG PERLU INSAF DAN MENGAMBIL LANGKAH MENGHINDARI </a:t>
            </a:r>
            <a:r>
              <a:rPr lang="en-US" sz="2000" b="1" dirty="0" smtClean="0">
                <a:solidFill>
                  <a:prstClr val="black"/>
                </a:solidFill>
                <a:effectLst>
                  <a:glow rad="101600">
                    <a:prstClr val="white">
                      <a:alpha val="60000"/>
                    </a:prstClr>
                  </a:glow>
                </a:effectLst>
                <a:cs typeface="Arial" charset="0"/>
              </a:rPr>
              <a:t>KEKOTORAN </a:t>
            </a:r>
            <a:r>
              <a:rPr lang="en-US" sz="2000" b="1" dirty="0">
                <a:solidFill>
                  <a:prstClr val="black"/>
                </a:solidFill>
                <a:effectLst>
                  <a:glow rad="101600">
                    <a:prstClr val="white">
                      <a:alpha val="60000"/>
                    </a:prstClr>
                  </a:glow>
                </a:effectLst>
                <a:cs typeface="Arial" charset="0"/>
              </a:rPr>
              <a:t>DENGAN</a:t>
            </a:r>
            <a:r>
              <a:rPr lang="en-US" sz="2000" b="1" dirty="0" smtClean="0">
                <a:solidFill>
                  <a:prstClr val="black"/>
                </a:solidFill>
                <a:effectLst>
                  <a:glow rad="101600">
                    <a:prstClr val="white">
                      <a:alpha val="60000"/>
                    </a:prstClr>
                  </a:glow>
                </a:effectLst>
                <a:cs typeface="Arial" charset="0"/>
              </a:rPr>
              <a:t>:</a:t>
            </a:r>
          </a:p>
          <a:p>
            <a:pPr marL="457200" indent="-457200" algn="just">
              <a:buAutoNum type="arabicPeriod" startAt="5"/>
              <a:defRPr/>
            </a:pPr>
            <a:endParaRPr lang="en-US" sz="1000" b="1" dirty="0">
              <a:solidFill>
                <a:prstClr val="black"/>
              </a:solidFill>
              <a:effectLst>
                <a:glow rad="101600">
                  <a:prstClr val="white">
                    <a:alpha val="60000"/>
                  </a:prstClr>
                </a:glow>
              </a:effectLst>
              <a:cs typeface="Arial" charset="0"/>
            </a:endParaRPr>
          </a:p>
          <a:p>
            <a:pPr>
              <a:defRPr/>
            </a:pPr>
            <a:r>
              <a:rPr lang="en-US" sz="2000" b="1" dirty="0" smtClean="0">
                <a:solidFill>
                  <a:prstClr val="black"/>
                </a:solidFill>
                <a:effectLst>
                  <a:glow rad="101600">
                    <a:prstClr val="white">
                      <a:alpha val="60000"/>
                    </a:prstClr>
                  </a:glow>
                </a:effectLst>
                <a:cs typeface="Arial" charset="0"/>
              </a:rPr>
              <a:t>	i</a:t>
            </a: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 MENINGKATKAN </a:t>
            </a:r>
            <a:r>
              <a:rPr lang="en-US" sz="2000" b="1" dirty="0">
                <a:solidFill>
                  <a:prstClr val="black"/>
                </a:solidFill>
                <a:effectLst>
                  <a:glow rad="101600">
                    <a:prstClr val="white">
                      <a:alpha val="60000"/>
                    </a:prstClr>
                  </a:glow>
                </a:effectLst>
                <a:cs typeface="Arial" charset="0"/>
              </a:rPr>
              <a:t>KESEDARAN TENTANG </a:t>
            </a:r>
            <a:r>
              <a:rPr lang="en-US" sz="2000" b="1" dirty="0" smtClean="0">
                <a:solidFill>
                  <a:prstClr val="black"/>
                </a:solidFill>
                <a:effectLst>
                  <a:glow rad="101600">
                    <a:prstClr val="white">
                      <a:alpha val="60000"/>
                    </a:prstClr>
                  </a:glow>
                </a:effectLst>
                <a:cs typeface="Arial" charset="0"/>
              </a:rPr>
              <a:t>	TANGGUNGJAWAB MENJAGA 	     KEBERSIHAN.</a:t>
            </a:r>
          </a:p>
          <a:p>
            <a:pPr>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ii</a:t>
            </a:r>
            <a:r>
              <a:rPr lang="en-US" sz="2000" b="1" dirty="0">
                <a:solidFill>
                  <a:prstClr val="black"/>
                </a:solidFill>
                <a:effectLst>
                  <a:glow rad="101600">
                    <a:prstClr val="white">
                      <a:alpha val="60000"/>
                    </a:prstClr>
                  </a:glow>
                </a:effectLst>
                <a:cs typeface="Arial" charset="0"/>
              </a:rPr>
              <a:t>. MENDISIPLINKAN DIRI </a:t>
            </a:r>
            <a:r>
              <a:rPr lang="en-US" sz="2000" b="1" dirty="0" smtClean="0">
                <a:solidFill>
                  <a:prstClr val="black"/>
                </a:solidFill>
                <a:effectLst>
                  <a:glow rad="101600">
                    <a:prstClr val="white">
                      <a:alpha val="60000"/>
                    </a:prstClr>
                  </a:glow>
                </a:effectLst>
                <a:cs typeface="Arial" charset="0"/>
              </a:rPr>
              <a:t>	DENGAN </a:t>
            </a:r>
            <a:r>
              <a:rPr lang="en-US" sz="2000" b="1" dirty="0">
                <a:solidFill>
                  <a:prstClr val="black"/>
                </a:solidFill>
                <a:effectLst>
                  <a:glow rad="101600">
                    <a:prstClr val="white">
                      <a:alpha val="60000"/>
                    </a:prstClr>
                  </a:glow>
                </a:effectLst>
                <a:cs typeface="Arial" charset="0"/>
              </a:rPr>
              <a:t>PENAMPILAN BERSIH SEBAGAI BUDAYA </a:t>
            </a:r>
            <a:r>
              <a:rPr lang="en-US" sz="2000" b="1" dirty="0" smtClean="0">
                <a:solidFill>
                  <a:prstClr val="black"/>
                </a:solidFill>
                <a:effectLst>
                  <a:glow rad="101600">
                    <a:prstClr val="white">
                      <a:alpha val="60000"/>
                    </a:prstClr>
                  </a:glow>
                </a:effectLst>
                <a:cs typeface="Arial" charset="0"/>
              </a:rPr>
              <a:t>	      ISLAM.</a:t>
            </a:r>
          </a:p>
          <a:p>
            <a:pPr>
              <a:defRPr/>
            </a:pPr>
            <a:r>
              <a:rPr lang="en-US" sz="2000" b="1" dirty="0">
                <a:solidFill>
                  <a:prstClr val="black"/>
                </a:solidFill>
                <a:effectLst>
                  <a:glow rad="101600">
                    <a:prstClr val="white">
                      <a:alpha val="60000"/>
                    </a:prstClr>
                  </a:glow>
                </a:effectLst>
                <a:cs typeface="Arial" charset="0"/>
              </a:rPr>
              <a:t>	</a:t>
            </a:r>
            <a:r>
              <a:rPr lang="en-US" sz="2000" b="1" dirty="0" smtClean="0">
                <a:solidFill>
                  <a:prstClr val="black"/>
                </a:solidFill>
                <a:effectLst>
                  <a:glow rad="101600">
                    <a:prstClr val="white">
                      <a:alpha val="60000"/>
                    </a:prstClr>
                  </a:glow>
                </a:effectLst>
                <a:cs typeface="Arial" charset="0"/>
              </a:rPr>
              <a:t>iii</a:t>
            </a:r>
            <a:r>
              <a:rPr lang="en-US" sz="2000" b="1" dirty="0">
                <a:solidFill>
                  <a:prstClr val="black"/>
                </a:solidFill>
                <a:effectLst>
                  <a:glow rad="101600">
                    <a:prstClr val="white">
                      <a:alpha val="60000"/>
                    </a:prstClr>
                  </a:glow>
                </a:effectLst>
                <a:cs typeface="Arial" charset="0"/>
              </a:rPr>
              <a:t>. BEKERJASAMA </a:t>
            </a:r>
            <a:r>
              <a:rPr lang="en-US" sz="2000" b="1" dirty="0" smtClean="0">
                <a:solidFill>
                  <a:prstClr val="black"/>
                </a:solidFill>
                <a:effectLst>
                  <a:glow rad="101600">
                    <a:prstClr val="white">
                      <a:alpha val="60000"/>
                    </a:prstClr>
                  </a:glow>
                </a:effectLst>
                <a:cs typeface="Arial" charset="0"/>
              </a:rPr>
              <a:t>MEMASTIKAN </a:t>
            </a:r>
            <a:r>
              <a:rPr lang="en-US" sz="2000" b="1" dirty="0">
                <a:solidFill>
                  <a:prstClr val="black"/>
                </a:solidFill>
                <a:effectLst>
                  <a:glow rad="101600">
                    <a:prstClr val="white">
                      <a:alpha val="60000"/>
                    </a:prstClr>
                  </a:glow>
                </a:effectLst>
                <a:cs typeface="Arial" charset="0"/>
              </a:rPr>
              <a:t>TEMPAT BUANGAN SAMPAH </a:t>
            </a:r>
            <a:r>
              <a:rPr lang="en-US" sz="2000" b="1" dirty="0" smtClean="0">
                <a:solidFill>
                  <a:prstClr val="black"/>
                </a:solidFill>
                <a:effectLst>
                  <a:glow rad="101600">
                    <a:prstClr val="white">
                      <a:alpha val="60000"/>
                    </a:prstClr>
                  </a:glow>
                </a:effectLst>
                <a:cs typeface="Arial" charset="0"/>
              </a:rPr>
              <a:t>	    	      BERFUNGSI </a:t>
            </a:r>
            <a:r>
              <a:rPr lang="en-US" sz="2000" b="1" dirty="0">
                <a:solidFill>
                  <a:prstClr val="black"/>
                </a:solidFill>
                <a:effectLst>
                  <a:glow rad="101600">
                    <a:prstClr val="white">
                      <a:alpha val="60000"/>
                    </a:prstClr>
                  </a:glow>
                </a:effectLst>
                <a:cs typeface="Arial" charset="0"/>
              </a:rPr>
              <a:t>DENGAN </a:t>
            </a:r>
            <a:r>
              <a:rPr lang="en-US" sz="2000" b="1" dirty="0" smtClean="0">
                <a:solidFill>
                  <a:prstClr val="black"/>
                </a:solidFill>
                <a:effectLst>
                  <a:glow rad="101600">
                    <a:prstClr val="white">
                      <a:alpha val="60000"/>
                    </a:prstClr>
                  </a:glow>
                </a:effectLst>
                <a:cs typeface="Arial" charset="0"/>
              </a:rPr>
              <a:t>PENGGUNAAN </a:t>
            </a:r>
            <a:r>
              <a:rPr lang="en-US" sz="2000" b="1" dirty="0">
                <a:solidFill>
                  <a:prstClr val="black"/>
                </a:solidFill>
                <a:effectLst>
                  <a:glow rad="101600">
                    <a:prstClr val="white">
                      <a:alpha val="60000"/>
                    </a:prstClr>
                  </a:glow>
                </a:effectLst>
                <a:cs typeface="Arial" charset="0"/>
              </a:rPr>
              <a:t>YANG TEPAT DAN PENUH </a:t>
            </a:r>
            <a:r>
              <a:rPr lang="en-US" sz="2000" b="1" dirty="0" smtClean="0">
                <a:solidFill>
                  <a:prstClr val="black"/>
                </a:solidFill>
                <a:effectLst>
                  <a:glow rad="101600">
                    <a:prstClr val="white">
                      <a:alpha val="60000"/>
                    </a:prstClr>
                  </a:glow>
                </a:effectLst>
                <a:cs typeface="Arial" charset="0"/>
              </a:rPr>
              <a:t>	   	     TANGGUNGJAWAB</a:t>
            </a:r>
            <a:r>
              <a:rPr lang="en-US" sz="2000" b="1" dirty="0">
                <a:solidFill>
                  <a:prstClr val="black"/>
                </a:solidFill>
                <a:effectLst>
                  <a:glow rad="101600">
                    <a:prstClr val="white">
                      <a:alpha val="60000"/>
                    </a:prstClr>
                  </a:glow>
                </a:effectLst>
                <a:cs typeface="Arial" charset="0"/>
              </a:rPr>
              <a:t>.</a:t>
            </a:r>
          </a:p>
        </p:txBody>
      </p:sp>
    </p:spTree>
    <p:extLst>
      <p:ext uri="{BB962C8B-B14F-4D97-AF65-F5344CB8AC3E}">
        <p14:creationId xmlns:p14="http://schemas.microsoft.com/office/powerpoint/2010/main" val="2836986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228600"/>
            <a:ext cx="9144000" cy="914400"/>
          </a:xfrm>
          <a:prstGeom prst="rect">
            <a:avLst/>
          </a:prstGeom>
          <a:blipFill>
            <a:blip r:embed="rId3">
              <a:duotone>
                <a:prstClr val="black"/>
                <a:schemeClr val="accent4">
                  <a:tint val="45000"/>
                  <a:satMod val="400000"/>
                </a:schemeClr>
              </a:duotone>
            </a:blip>
            <a:tile tx="0" ty="0" sx="100000" sy="100000" flip="none" algn="tl"/>
          </a:blip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Keatas</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Junjungan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ms-MY"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18393" y="4191000"/>
            <a:ext cx="9144000" cy="1676400"/>
          </a:xfrm>
          <a:prstGeom prst="rect">
            <a:avLst/>
          </a:prstGeom>
          <a:blipFill>
            <a:blip r:embed="rId4">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 Allah, cucurilah rahmat dan sejahtera ke atas Nabi Muhammad SAW dan ke atas keluarganya, para sahabatnya dan para pengikut baginda sehingga hari pembalasan.</a:t>
            </a:r>
          </a:p>
        </p:txBody>
      </p:sp>
      <p:sp>
        <p:nvSpPr>
          <p:cNvPr id="5" name="Rectangle 4"/>
          <p:cNvSpPr/>
          <p:nvPr/>
        </p:nvSpPr>
        <p:spPr>
          <a:xfrm>
            <a:off x="18393" y="1676400"/>
            <a:ext cx="9144000" cy="1754326"/>
          </a:xfrm>
          <a:prstGeom prst="rect">
            <a:avLst/>
          </a:prstGeom>
          <a:noFill/>
          <a:ln>
            <a:noFill/>
          </a:ln>
        </p:spPr>
        <p:txBody>
          <a:bodyPr wrap="square">
            <a:spAutoFit/>
          </a:bodyPr>
          <a:lstStyle/>
          <a:p>
            <a:pPr algn="ctr" rtl="1" fontAlgn="auto">
              <a:spcBef>
                <a:spcPts val="0"/>
              </a:spcBef>
              <a:spcAft>
                <a:spcPts val="0"/>
              </a:spcAft>
              <a:defRPr/>
            </a:pPr>
            <a:r>
              <a:rPr lang="ar-SA" sz="54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اللَّهُمَّ </a:t>
            </a: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صَلِّ وَسَلِّمْ عَلَى سَيِّدِنَا </a:t>
            </a:r>
            <a:r>
              <a:rPr lang="ar-SA" sz="54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مُحَمَّدٍ </a:t>
            </a:r>
            <a:endParaRPr lang="en-US" sz="54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a:p>
            <a:pPr algn="ctr" rtl="1" fontAlgn="auto">
              <a:spcBef>
                <a:spcPts val="0"/>
              </a:spcBef>
              <a:spcAft>
                <a:spcPts val="0"/>
              </a:spcAft>
              <a:defRPr/>
            </a:pPr>
            <a:r>
              <a:rPr lang="ar-SA" sz="54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وَعَلَى </a:t>
            </a: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آلِهِ </a:t>
            </a:r>
            <a:r>
              <a:rPr lang="ar-SA" sz="54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a:t>
            </a:r>
            <a:r>
              <a:rPr lang="ar-SA" sz="54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a:t>
            </a:r>
            <a:r>
              <a:rPr lang="ar-SA" sz="54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صْحَابِهِ </a:t>
            </a: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أَجْمَعِين</a:t>
            </a:r>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88640"/>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7883" y="4419600"/>
            <a:ext cx="9178995" cy="1745704"/>
          </a:xfrm>
          <a:prstGeom prst="rect">
            <a:avLst/>
          </a:prstGeo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sv-SE"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mudah-mudahan </a:t>
            </a:r>
            <a:r>
              <a:rPr lang="sv-SE"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 hari yang penuh berkat ini menjadikan kita insan yang berjaya di dunia dan akhirat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883" y="1905000"/>
            <a:ext cx="9144000" cy="1754326"/>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54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اِتَّقُوا اللهَ، </a:t>
            </a: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وَأُوْصِيْكُمْ وَإيَّايَ بِتَقْوَى الله، </a:t>
            </a:r>
            <a:endParaRPr lang="en-US" sz="54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a:p>
            <a:pPr algn="ctr" rtl="1" fontAlgn="auto">
              <a:spcBef>
                <a:spcPts val="0"/>
              </a:spcBef>
              <a:spcAft>
                <a:spcPts val="0"/>
              </a:spcAft>
              <a:defRPr/>
            </a:pPr>
            <a:r>
              <a:rPr lang="ar-SA" sz="54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فَقَدْ </a:t>
            </a: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فَازَ الْمُتَّقُوْن.</a:t>
            </a:r>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080"/>
            <a:ext cx="9139919" cy="685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086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260648"/>
            <a:ext cx="9144000" cy="648072"/>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Pendahuluan</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95536" y="1390254"/>
            <a:ext cx="2448272" cy="720080"/>
          </a:xfrm>
          <a:prstGeom prst="rect">
            <a:avLst/>
          </a:prstGeom>
          <a:blipFill>
            <a:blip r:embed="rId3">
              <a:duotone>
                <a:prstClr val="black"/>
                <a:schemeClr val="accent5">
                  <a:tint val="45000"/>
                  <a:satMod val="400000"/>
                </a:scheme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b="1" dirty="0" smtClean="0">
                <a:effectLst>
                  <a:glow rad="101600">
                    <a:schemeClr val="tx1">
                      <a:alpha val="60000"/>
                    </a:schemeClr>
                  </a:glow>
                  <a:outerShdw blurRad="38100" dist="38100" dir="2700000" algn="tl">
                    <a:srgbClr val="000000">
                      <a:alpha val="43137"/>
                    </a:srgbClr>
                  </a:outerShdw>
                </a:effectLst>
                <a:latin typeface="Arial Black" pitchFamily="34" charset="0"/>
              </a:rPr>
              <a:t>DALAM ISLAM</a:t>
            </a:r>
            <a:endParaRPr lang="ms-MY" sz="2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594840" y="1174230"/>
            <a:ext cx="5256584" cy="11521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000" b="1" dirty="0" smtClean="0">
                <a:effectLst>
                  <a:glow rad="101600">
                    <a:schemeClr val="tx1">
                      <a:alpha val="60000"/>
                    </a:schemeClr>
                  </a:glow>
                  <a:outerShdw blurRad="38100" dist="38100" dir="2700000" algn="tl">
                    <a:srgbClr val="000000">
                      <a:alpha val="43137"/>
                    </a:srgbClr>
                  </a:outerShdw>
                </a:effectLst>
                <a:latin typeface="Arial Black" pitchFamily="34" charset="0"/>
              </a:rPr>
              <a:t>Amalan Menjaga Kebersihan Dan Mewujudkan Suasana Yang Bersih Serta Selesa Menjadi Satu Tuntutan</a:t>
            </a:r>
            <a:endParaRPr lang="ms-MY" sz="20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a:off x="2987824" y="1484783"/>
            <a:ext cx="504056" cy="53102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Rounded Rectangle 6"/>
          <p:cNvSpPr/>
          <p:nvPr/>
        </p:nvSpPr>
        <p:spPr>
          <a:xfrm>
            <a:off x="5796136" y="2564904"/>
            <a:ext cx="2709093" cy="648072"/>
          </a:xfrm>
          <a:prstGeom prst="roundRect">
            <a:avLst/>
          </a:prstGeom>
          <a:blipFill>
            <a:blip r:embed="rId4">
              <a:duotone>
                <a:prstClr val="black"/>
                <a:schemeClr val="accent1">
                  <a:tint val="45000"/>
                  <a:satMod val="400000"/>
                </a:schemeClr>
              </a:duotone>
            </a:blip>
            <a:tile tx="0" ty="0" sx="100000" sy="100000" flip="none" algn="tl"/>
          </a:blipFill>
        </p:spPr>
        <p:style>
          <a:lnRef idx="0">
            <a:schemeClr val="accent5"/>
          </a:lnRef>
          <a:fillRef idx="3">
            <a:schemeClr val="accent5"/>
          </a:fillRef>
          <a:effectRef idx="3">
            <a:schemeClr val="accent5"/>
          </a:effectRef>
          <a:fontRef idx="minor">
            <a:schemeClr val="lt1"/>
          </a:fontRef>
        </p:style>
        <p:txBody>
          <a:bodyPr rtlCol="0" anchor="ctr"/>
          <a:lstStyle/>
          <a:p>
            <a:pPr algn="ctr"/>
            <a:r>
              <a:rPr lang="ms-MY" sz="2000" b="1" i="1" dirty="0" smtClean="0">
                <a:effectLst>
                  <a:glow rad="101600">
                    <a:schemeClr val="tx1">
                      <a:alpha val="60000"/>
                    </a:schemeClr>
                  </a:glow>
                  <a:outerShdw blurRad="38100" dist="38100" dir="2700000" algn="tl">
                    <a:srgbClr val="000000">
                      <a:alpha val="43137"/>
                    </a:srgbClr>
                  </a:outerShdw>
                </a:effectLst>
                <a:latin typeface="Arial Black" pitchFamily="34" charset="0"/>
              </a:rPr>
              <a:t>KEIMANAN</a:t>
            </a:r>
            <a:endParaRPr lang="ms-MY" sz="20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Curved Left Arrow 7"/>
          <p:cNvSpPr/>
          <p:nvPr/>
        </p:nvSpPr>
        <p:spPr>
          <a:xfrm>
            <a:off x="8236986" y="2249991"/>
            <a:ext cx="775374" cy="818969"/>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9" name="Rectangle 8"/>
          <p:cNvSpPr/>
          <p:nvPr/>
        </p:nvSpPr>
        <p:spPr>
          <a:xfrm>
            <a:off x="827584" y="3532552"/>
            <a:ext cx="7486783" cy="904559"/>
          </a:xfrm>
          <a:prstGeom prst="rect">
            <a:avLst/>
          </a:prstGeom>
          <a:blipFill>
            <a:blip r:embed="rId3">
              <a:duotone>
                <a:prstClr val="black"/>
                <a:srgbClr val="00B0F0">
                  <a:tint val="45000"/>
                  <a:satMod val="400000"/>
                </a:srgb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KEBERSIHAN ADALAH ASAS KEPADA KESIHATAN</a:t>
            </a:r>
            <a:endParaRPr lang="ms-MY" sz="24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ounded Rectangle 9"/>
          <p:cNvSpPr/>
          <p:nvPr/>
        </p:nvSpPr>
        <p:spPr>
          <a:xfrm>
            <a:off x="395536" y="4581128"/>
            <a:ext cx="8422887" cy="16561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Islam Amat Menyukai Orang Yang Cintakan Kebersihan Serta Sentiasa Menjaga Kebersihan </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260648"/>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endParaRPr lang="ar-SA"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sv-SE" sz="28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sv-SE"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al-Baqarah ayat 222:</a:t>
            </a:r>
            <a:endParaRPr lang="ms-MY"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883" y="1988840"/>
            <a:ext cx="9144000" cy="923330"/>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إِنَّ اللَّهَ يُحِبُّ التَّوَّابِينَ وَيُحِبُّ </a:t>
            </a:r>
            <a:r>
              <a:rPr lang="ar-SA" sz="54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الْمُتَطَهِّرِينَ</a:t>
            </a:r>
            <a:endPar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Content Placeholder 2"/>
          <p:cNvSpPr txBox="1">
            <a:spLocks/>
          </p:cNvSpPr>
          <p:nvPr/>
        </p:nvSpPr>
        <p:spPr>
          <a:xfrm>
            <a:off x="-18458" y="3861048"/>
            <a:ext cx="9178995" cy="1368152"/>
          </a:xfrm>
          <a:prstGeom prst="rect">
            <a:avLst/>
          </a:prstGeo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 Allah mengasihi orang-orang yang banyak bertaubat, dan mengasihi orang-orang yang sentiasa mensucikan diri”.</a:t>
            </a:r>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6" y="11563"/>
            <a:ext cx="9169626" cy="682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332656"/>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Penerangan</a:t>
            </a:r>
            <a:r>
              <a:rPr lang="en-US" sz="30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r>
              <a:rPr lang="en-US" sz="30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85329" y="1283959"/>
            <a:ext cx="2990527" cy="128094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s-MY" sz="2400" dirty="0" smtClean="0">
                <a:effectLst>
                  <a:glow rad="101600">
                    <a:schemeClr val="tx1">
                      <a:alpha val="60000"/>
                    </a:schemeClr>
                  </a:glow>
                  <a:outerShdw blurRad="38100" dist="38100" dir="2700000" algn="tl">
                    <a:srgbClr val="000000">
                      <a:alpha val="43137"/>
                    </a:srgbClr>
                  </a:outerShdw>
                </a:effectLst>
                <a:latin typeface="Arial Black" pitchFamily="34" charset="0"/>
              </a:rPr>
              <a:t>Percayalah Bahawa Agama Islam</a:t>
            </a:r>
            <a:endParaRPr lang="ms-MY" sz="24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4030069" y="1479491"/>
            <a:ext cx="4752528" cy="1661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Wajib</a:t>
            </a:r>
            <a:r>
              <a:rPr lang="en-US"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SUCI Daripada </a:t>
            </a: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Hadas Kecil </a:t>
            </a: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Mahupun </a:t>
            </a: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Hadas Besar Sebelum Melakukan </a:t>
            </a: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Ibadah</a:t>
            </a:r>
            <a:endPar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Down Arrow 5"/>
          <p:cNvSpPr/>
          <p:nvPr/>
        </p:nvSpPr>
        <p:spPr>
          <a:xfrm>
            <a:off x="1691680" y="2708920"/>
            <a:ext cx="432048" cy="432048"/>
          </a:xfrm>
          <a:prstGeom prst="downArrow">
            <a:avLst/>
          </a:prstGeom>
          <a:solidFill>
            <a:srgbClr val="FFFF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a:effectLst>
                <a:glow rad="101600">
                  <a:schemeClr val="tx1">
                    <a:alpha val="60000"/>
                  </a:schemeClr>
                </a:glow>
                <a:outerShdw blurRad="38100" dist="38100" dir="2700000" algn="tl">
                  <a:srgbClr val="000000">
                    <a:alpha val="43137"/>
                  </a:srgbClr>
                </a:outerShdw>
              </a:effectLst>
            </a:endParaRPr>
          </a:p>
        </p:txBody>
      </p:sp>
      <p:sp>
        <p:nvSpPr>
          <p:cNvPr id="7" name="Right Arrow 6"/>
          <p:cNvSpPr/>
          <p:nvPr/>
        </p:nvSpPr>
        <p:spPr>
          <a:xfrm>
            <a:off x="3491880" y="1890661"/>
            <a:ext cx="380507" cy="419568"/>
          </a:xfrm>
          <a:prstGeom prst="rightArrow">
            <a:avLst/>
          </a:prstGeom>
          <a:solidFill>
            <a:srgbClr val="FFFF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a:effectLst>
                <a:glow rad="101600">
                  <a:schemeClr val="tx1">
                    <a:alpha val="60000"/>
                  </a:schemeClr>
                </a:glow>
                <a:outerShdw blurRad="38100" dist="38100" dir="2700000" algn="tl">
                  <a:srgbClr val="000000">
                    <a:alpha val="43137"/>
                  </a:srgbClr>
                </a:outerShdw>
              </a:effectLst>
            </a:endParaRPr>
          </a:p>
        </p:txBody>
      </p:sp>
      <p:sp>
        <p:nvSpPr>
          <p:cNvPr id="8" name="Flowchart: Alternate Process 7"/>
          <p:cNvSpPr/>
          <p:nvPr/>
        </p:nvSpPr>
        <p:spPr>
          <a:xfrm>
            <a:off x="1043608" y="3356992"/>
            <a:ext cx="7704856" cy="936104"/>
          </a:xfrm>
          <a:prstGeom prst="flowChartAlternateProcess">
            <a:avLst/>
          </a:prstGeom>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s-MY"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Memastikan </a:t>
            </a:r>
            <a:r>
              <a:rPr lang="ms-MY"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Diri, Pakaian Dan Tempat Solatnya Bersih Daripada </a:t>
            </a:r>
            <a:r>
              <a:rPr lang="ms-MY" sz="2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Najis ketika melakukan solat</a:t>
            </a:r>
            <a:endParaRPr lang="ms-MY" sz="2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ight Arrow Callout 8"/>
          <p:cNvSpPr/>
          <p:nvPr/>
        </p:nvSpPr>
        <p:spPr>
          <a:xfrm>
            <a:off x="326813" y="3573016"/>
            <a:ext cx="614263" cy="504056"/>
          </a:xfrm>
          <a:prstGeom prst="rightArrowCallout">
            <a:avLst/>
          </a:prstGeom>
          <a:solidFill>
            <a:srgbClr val="FF00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1</a:t>
            </a:r>
            <a:endParaRPr lang="ms-MY" sz="2800" b="1" dirty="0">
              <a:effectLst>
                <a:outerShdw blurRad="38100" dist="38100" dir="2700000" algn="tl">
                  <a:srgbClr val="000000">
                    <a:alpha val="43137"/>
                  </a:srgbClr>
                </a:outerShdw>
              </a:effectLst>
            </a:endParaRPr>
          </a:p>
        </p:txBody>
      </p:sp>
      <p:sp>
        <p:nvSpPr>
          <p:cNvPr id="10" name="Right Arrow Callout 9"/>
          <p:cNvSpPr/>
          <p:nvPr/>
        </p:nvSpPr>
        <p:spPr>
          <a:xfrm>
            <a:off x="326813" y="4653136"/>
            <a:ext cx="614263" cy="504056"/>
          </a:xfrm>
          <a:prstGeom prst="rightArrowCallout">
            <a:avLst>
              <a:gd name="adj1" fmla="val 25000"/>
              <a:gd name="adj2" fmla="val 25000"/>
              <a:gd name="adj3" fmla="val 25000"/>
              <a:gd name="adj4" fmla="val 58211"/>
            </a:avLst>
          </a:prstGeom>
          <a:solidFill>
            <a:srgbClr val="FF00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2</a:t>
            </a:r>
            <a:endParaRPr lang="ms-MY" sz="2800" b="1" dirty="0">
              <a:effectLst>
                <a:outerShdw blurRad="38100" dist="38100" dir="2700000" algn="tl">
                  <a:srgbClr val="000000">
                    <a:alpha val="43137"/>
                  </a:srgbClr>
                </a:outerShdw>
              </a:effectLst>
            </a:endParaRPr>
          </a:p>
        </p:txBody>
      </p:sp>
      <p:sp>
        <p:nvSpPr>
          <p:cNvPr id="11" name="Flowchart: Alternate Process 10"/>
          <p:cNvSpPr/>
          <p:nvPr/>
        </p:nvSpPr>
        <p:spPr>
          <a:xfrm>
            <a:off x="1018991" y="4347607"/>
            <a:ext cx="7729473" cy="1122125"/>
          </a:xfrm>
          <a:prstGeom prst="flowChartAlternateProcess">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Bertanggungjawab </a:t>
            </a: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Menjadikan Tempat Beribadah Seperti Masjid Dan Surau Sentiasa Bersih</a:t>
            </a:r>
            <a:endParaRPr lang="ms-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Rounded Rectangle 11"/>
          <p:cNvSpPr/>
          <p:nvPr/>
        </p:nvSpPr>
        <p:spPr>
          <a:xfrm>
            <a:off x="1043609" y="5517232"/>
            <a:ext cx="7704856" cy="1152128"/>
          </a:xfrm>
          <a:prstGeom prst="round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Kemudahan </a:t>
            </a: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Yang Disediakan Perlu Dijaga Supaya Sentiasa Dalam Keadaan Baik Dan </a:t>
            </a:r>
            <a:r>
              <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Bersih</a:t>
            </a:r>
            <a:endParaRPr lang="ms-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3" name="Right Arrow Callout 12"/>
          <p:cNvSpPr/>
          <p:nvPr/>
        </p:nvSpPr>
        <p:spPr>
          <a:xfrm>
            <a:off x="326813" y="5877272"/>
            <a:ext cx="610978" cy="504056"/>
          </a:xfrm>
          <a:prstGeom prst="rightArrowCallout">
            <a:avLst>
              <a:gd name="adj1" fmla="val 25000"/>
              <a:gd name="adj2" fmla="val 25000"/>
              <a:gd name="adj3" fmla="val 25000"/>
              <a:gd name="adj4" fmla="val 58211"/>
            </a:avLst>
          </a:prstGeom>
          <a:solidFill>
            <a:srgbClr val="FF0000"/>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3</a:t>
            </a:r>
            <a:endParaRPr lang="ms-MY"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319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1446</Words>
  <Application>Microsoft Office PowerPoint</Application>
  <PresentationFormat>On-screen Show (4:3)</PresentationFormat>
  <Paragraphs>165</Paragraphs>
  <Slides>38</Slides>
  <Notes>0</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17</cp:revision>
  <dcterms:created xsi:type="dcterms:W3CDTF">2019-04-14T05:04:53Z</dcterms:created>
  <dcterms:modified xsi:type="dcterms:W3CDTF">2019-04-18T05:32:49Z</dcterms:modified>
</cp:coreProperties>
</file>